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5.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7.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8.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9.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10.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11.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12.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13.xml" ContentType="application/vnd.openxmlformats-officedocument.theme+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theme/theme14.xml" ContentType="application/vnd.openxmlformats-officedocument.theme+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5.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6.xml" ContentType="application/vnd.openxmlformats-officedocument.theme+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theme/theme17.xml" ContentType="application/vnd.openxmlformats-officedocument.theme+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theme/theme18.xml" ContentType="application/vnd.openxmlformats-officedocument.theme+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theme/theme19.xml" ContentType="application/vnd.openxmlformats-officedocument.theme+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theme/theme20.xml" ContentType="application/vnd.openxmlformats-officedocument.theme+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69" r:id="rId3"/>
    <p:sldMasterId id="2147483687" r:id="rId4"/>
    <p:sldMasterId id="2147483705" r:id="rId5"/>
    <p:sldMasterId id="2147483714" r:id="rId6"/>
    <p:sldMasterId id="2147483723" r:id="rId7"/>
    <p:sldMasterId id="2147483732" r:id="rId8"/>
    <p:sldMasterId id="2147483741" r:id="rId9"/>
    <p:sldMasterId id="2147483750" r:id="rId10"/>
    <p:sldMasterId id="2147483759" r:id="rId11"/>
    <p:sldMasterId id="2147483768" r:id="rId12"/>
    <p:sldMasterId id="2147483777" r:id="rId13"/>
    <p:sldMasterId id="2147483786" r:id="rId14"/>
    <p:sldMasterId id="2147483795" r:id="rId15"/>
    <p:sldMasterId id="2147483804" r:id="rId16"/>
    <p:sldMasterId id="2147483813" r:id="rId17"/>
    <p:sldMasterId id="2147483822" r:id="rId18"/>
    <p:sldMasterId id="2147483831" r:id="rId19"/>
    <p:sldMasterId id="2147483840" r:id="rId20"/>
    <p:sldMasterId id="2147483849" r:id="rId21"/>
  </p:sldMasterIdLst>
  <p:notesMasterIdLst>
    <p:notesMasterId r:id="rId44"/>
  </p:notesMasterIdLst>
  <p:handoutMasterIdLst>
    <p:handoutMasterId r:id="rId45"/>
  </p:handoutMasterIdLst>
  <p:sldIdLst>
    <p:sldId id="739" r:id="rId22"/>
    <p:sldId id="717" r:id="rId23"/>
    <p:sldId id="741" r:id="rId24"/>
    <p:sldId id="720" r:id="rId25"/>
    <p:sldId id="738" r:id="rId26"/>
    <p:sldId id="722" r:id="rId27"/>
    <p:sldId id="723" r:id="rId28"/>
    <p:sldId id="724" r:id="rId29"/>
    <p:sldId id="725" r:id="rId30"/>
    <p:sldId id="726" r:id="rId31"/>
    <p:sldId id="727" r:id="rId32"/>
    <p:sldId id="728" r:id="rId33"/>
    <p:sldId id="737" r:id="rId34"/>
    <p:sldId id="729" r:id="rId35"/>
    <p:sldId id="730" r:id="rId36"/>
    <p:sldId id="736" r:id="rId37"/>
    <p:sldId id="731" r:id="rId38"/>
    <p:sldId id="735" r:id="rId39"/>
    <p:sldId id="732" r:id="rId40"/>
    <p:sldId id="734" r:id="rId41"/>
    <p:sldId id="718" r:id="rId42"/>
    <p:sldId id="733" r:id="rId43"/>
  </p:sldIdLst>
  <p:sldSz cx="9144000" cy="6858000" type="screen4x3"/>
  <p:notesSz cx="6783388" cy="9926638"/>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a:srgbClr val="004C22"/>
    <a:srgbClr val="008E40"/>
    <a:srgbClr val="00A44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94660" autoAdjust="0"/>
  </p:normalViewPr>
  <p:slideViewPr>
    <p:cSldViewPr>
      <p:cViewPr varScale="1">
        <p:scale>
          <a:sx n="131" d="100"/>
          <a:sy n="131" d="100"/>
        </p:scale>
        <p:origin x="156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10506"/>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gs" Target="tags/tag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Master" Target="slideMasters/slideMaster20.xml"/><Relationship Id="rId21" Type="http://schemas.openxmlformats.org/officeDocument/2006/relationships/slideMaster" Target="slideMasters/slideMaster21.xml"/><Relationship Id="rId22" Type="http://schemas.openxmlformats.org/officeDocument/2006/relationships/slide" Target="slides/slide1.xml"/><Relationship Id="rId23" Type="http://schemas.openxmlformats.org/officeDocument/2006/relationships/slide" Target="slides/slide2.xml"/><Relationship Id="rId24" Type="http://schemas.openxmlformats.org/officeDocument/2006/relationships/slide" Target="slides/slide3.xml"/><Relationship Id="rId25" Type="http://schemas.openxmlformats.org/officeDocument/2006/relationships/slide" Target="slides/slide4.xml"/><Relationship Id="rId26" Type="http://schemas.openxmlformats.org/officeDocument/2006/relationships/slide" Target="slides/slide5.xml"/><Relationship Id="rId27" Type="http://schemas.openxmlformats.org/officeDocument/2006/relationships/slide" Target="slides/slide6.xml"/><Relationship Id="rId28" Type="http://schemas.openxmlformats.org/officeDocument/2006/relationships/slide" Target="slides/slide7.xml"/><Relationship Id="rId29" Type="http://schemas.openxmlformats.org/officeDocument/2006/relationships/slide" Target="slides/slide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9.xml"/><Relationship Id="rId31" Type="http://schemas.openxmlformats.org/officeDocument/2006/relationships/slide" Target="slides/slide10.xml"/><Relationship Id="rId32" Type="http://schemas.openxmlformats.org/officeDocument/2006/relationships/slide" Target="slides/slide11.xml"/><Relationship Id="rId9" Type="http://schemas.openxmlformats.org/officeDocument/2006/relationships/slideMaster" Target="slideMasters/slideMaster9.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33" Type="http://schemas.openxmlformats.org/officeDocument/2006/relationships/slide" Target="slides/slide12.xml"/><Relationship Id="rId34" Type="http://schemas.openxmlformats.org/officeDocument/2006/relationships/slide" Target="slides/slide13.xml"/><Relationship Id="rId35" Type="http://schemas.openxmlformats.org/officeDocument/2006/relationships/slide" Target="slides/slide14.xml"/><Relationship Id="rId36" Type="http://schemas.openxmlformats.org/officeDocument/2006/relationships/slide" Target="slides/slide15.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Master" Target="slideMasters/slideMaster15.xml"/><Relationship Id="rId16" Type="http://schemas.openxmlformats.org/officeDocument/2006/relationships/slideMaster" Target="slideMasters/slideMaster16.xml"/><Relationship Id="rId17" Type="http://schemas.openxmlformats.org/officeDocument/2006/relationships/slideMaster" Target="slideMasters/slideMaster17.xml"/><Relationship Id="rId18" Type="http://schemas.openxmlformats.org/officeDocument/2006/relationships/slideMaster" Target="slideMasters/slideMaster18.xml"/><Relationship Id="rId19" Type="http://schemas.openxmlformats.org/officeDocument/2006/relationships/slideMaster" Target="slideMasters/slideMaster19.xml"/><Relationship Id="rId37" Type="http://schemas.openxmlformats.org/officeDocument/2006/relationships/slide" Target="slides/slide16.xml"/><Relationship Id="rId38" Type="http://schemas.openxmlformats.org/officeDocument/2006/relationships/slide" Target="slides/slide17.xml"/><Relationship Id="rId39" Type="http://schemas.openxmlformats.org/officeDocument/2006/relationships/slide" Target="slides/slide18.xml"/><Relationship Id="rId40" Type="http://schemas.openxmlformats.org/officeDocument/2006/relationships/slide" Target="slides/slide19.xml"/><Relationship Id="rId41" Type="http://schemas.openxmlformats.org/officeDocument/2006/relationships/slide" Target="slides/slide20.xml"/><Relationship Id="rId42" Type="http://schemas.openxmlformats.org/officeDocument/2006/relationships/slide" Target="slides/slide21.xml"/><Relationship Id="rId43" Type="http://schemas.openxmlformats.org/officeDocument/2006/relationships/slide" Target="slides/slide2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109" cy="498186"/>
          </a:xfrm>
          <a:prstGeom prst="rect">
            <a:avLst/>
          </a:prstGeom>
        </p:spPr>
        <p:txBody>
          <a:bodyPr vert="horz" lIns="92601" tIns="46301" rIns="92601" bIns="46301" rtlCol="0"/>
          <a:lstStyle>
            <a:lvl1pPr algn="l">
              <a:defRPr sz="1200"/>
            </a:lvl1pPr>
          </a:lstStyle>
          <a:p>
            <a:endParaRPr lang="en-AU"/>
          </a:p>
        </p:txBody>
      </p:sp>
      <p:sp>
        <p:nvSpPr>
          <p:cNvPr id="3" name="Date Placeholder 2"/>
          <p:cNvSpPr>
            <a:spLocks noGrp="1"/>
          </p:cNvSpPr>
          <p:nvPr>
            <p:ph type="dt" sz="quarter" idx="1"/>
          </p:nvPr>
        </p:nvSpPr>
        <p:spPr>
          <a:xfrm>
            <a:off x="3841678" y="0"/>
            <a:ext cx="2940109" cy="498186"/>
          </a:xfrm>
          <a:prstGeom prst="rect">
            <a:avLst/>
          </a:prstGeom>
        </p:spPr>
        <p:txBody>
          <a:bodyPr vert="horz" lIns="92601" tIns="46301" rIns="92601" bIns="46301" rtlCol="0"/>
          <a:lstStyle>
            <a:lvl1pPr algn="r">
              <a:defRPr sz="1200"/>
            </a:lvl1pPr>
          </a:lstStyle>
          <a:p>
            <a:fld id="{09BB4FE1-9021-4157-B2F2-FA852DA69DCC}" type="datetimeFigureOut">
              <a:rPr lang="en-AU" smtClean="0"/>
              <a:t>16/2/17</a:t>
            </a:fld>
            <a:endParaRPr lang="en-AU"/>
          </a:p>
        </p:txBody>
      </p:sp>
      <p:sp>
        <p:nvSpPr>
          <p:cNvPr id="4" name="Footer Placeholder 3"/>
          <p:cNvSpPr>
            <a:spLocks noGrp="1"/>
          </p:cNvSpPr>
          <p:nvPr>
            <p:ph type="ftr" sz="quarter" idx="2"/>
          </p:nvPr>
        </p:nvSpPr>
        <p:spPr>
          <a:xfrm>
            <a:off x="0" y="9428452"/>
            <a:ext cx="2940109" cy="498186"/>
          </a:xfrm>
          <a:prstGeom prst="rect">
            <a:avLst/>
          </a:prstGeom>
        </p:spPr>
        <p:txBody>
          <a:bodyPr vert="horz" lIns="92601" tIns="46301" rIns="92601" bIns="46301" rtlCol="0" anchor="b"/>
          <a:lstStyle>
            <a:lvl1pPr algn="l">
              <a:defRPr sz="1200"/>
            </a:lvl1pPr>
          </a:lstStyle>
          <a:p>
            <a:endParaRPr lang="en-AU"/>
          </a:p>
        </p:txBody>
      </p:sp>
      <p:sp>
        <p:nvSpPr>
          <p:cNvPr id="5" name="Slide Number Placeholder 4"/>
          <p:cNvSpPr>
            <a:spLocks noGrp="1"/>
          </p:cNvSpPr>
          <p:nvPr>
            <p:ph type="sldNum" sz="quarter" idx="3"/>
          </p:nvPr>
        </p:nvSpPr>
        <p:spPr>
          <a:xfrm>
            <a:off x="3841678" y="9428452"/>
            <a:ext cx="2940109" cy="498186"/>
          </a:xfrm>
          <a:prstGeom prst="rect">
            <a:avLst/>
          </a:prstGeom>
        </p:spPr>
        <p:txBody>
          <a:bodyPr vert="horz" lIns="92601" tIns="46301" rIns="92601" bIns="46301" rtlCol="0" anchor="b"/>
          <a:lstStyle>
            <a:lvl1pPr algn="r">
              <a:defRPr sz="1200"/>
            </a:lvl1pPr>
          </a:lstStyle>
          <a:p>
            <a:fld id="{45D772D7-8DDD-4C32-83F0-0D9C651485AC}" type="slidenum">
              <a:rPr lang="en-AU" smtClean="0"/>
              <a:t>‹#›</a:t>
            </a:fld>
            <a:endParaRPr lang="en-AU"/>
          </a:p>
        </p:txBody>
      </p:sp>
    </p:spTree>
    <p:extLst>
      <p:ext uri="{BB962C8B-B14F-4D97-AF65-F5344CB8AC3E}">
        <p14:creationId xmlns:p14="http://schemas.microsoft.com/office/powerpoint/2010/main" val="4010085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39468" cy="496332"/>
          </a:xfrm>
          <a:prstGeom prst="rect">
            <a:avLst/>
          </a:prstGeom>
        </p:spPr>
        <p:txBody>
          <a:bodyPr vert="horz" lIns="92601" tIns="46301" rIns="92601" bIns="46301" rtlCol="0"/>
          <a:lstStyle>
            <a:lvl1pPr algn="l">
              <a:defRPr sz="1200"/>
            </a:lvl1pPr>
          </a:lstStyle>
          <a:p>
            <a:endParaRPr lang="en-AU"/>
          </a:p>
        </p:txBody>
      </p:sp>
      <p:sp>
        <p:nvSpPr>
          <p:cNvPr id="3" name="Date Placeholder 2"/>
          <p:cNvSpPr>
            <a:spLocks noGrp="1"/>
          </p:cNvSpPr>
          <p:nvPr>
            <p:ph type="dt" idx="1"/>
          </p:nvPr>
        </p:nvSpPr>
        <p:spPr>
          <a:xfrm>
            <a:off x="3842351" y="0"/>
            <a:ext cx="2939468" cy="496332"/>
          </a:xfrm>
          <a:prstGeom prst="rect">
            <a:avLst/>
          </a:prstGeom>
        </p:spPr>
        <p:txBody>
          <a:bodyPr vert="horz" lIns="92601" tIns="46301" rIns="92601" bIns="46301" rtlCol="0"/>
          <a:lstStyle>
            <a:lvl1pPr algn="r">
              <a:defRPr sz="1200"/>
            </a:lvl1pPr>
          </a:lstStyle>
          <a:p>
            <a:fld id="{22CED936-B6E5-4239-8FB2-7A7331008CCF}" type="datetimeFigureOut">
              <a:rPr lang="en-AU" smtClean="0"/>
              <a:pPr/>
              <a:t>16/2/17</a:t>
            </a:fld>
            <a:endParaRPr lang="en-AU"/>
          </a:p>
        </p:txBody>
      </p:sp>
      <p:sp>
        <p:nvSpPr>
          <p:cNvPr id="4" name="Slide Image Placeholder 3"/>
          <p:cNvSpPr>
            <a:spLocks noGrp="1" noRot="1" noChangeAspect="1"/>
          </p:cNvSpPr>
          <p:nvPr>
            <p:ph type="sldImg" idx="2"/>
          </p:nvPr>
        </p:nvSpPr>
        <p:spPr>
          <a:xfrm>
            <a:off x="911225" y="744538"/>
            <a:ext cx="4960938" cy="3722687"/>
          </a:xfrm>
          <a:prstGeom prst="rect">
            <a:avLst/>
          </a:prstGeom>
          <a:noFill/>
          <a:ln w="12700">
            <a:solidFill>
              <a:prstClr val="black"/>
            </a:solidFill>
          </a:ln>
        </p:spPr>
        <p:txBody>
          <a:bodyPr vert="horz" lIns="92601" tIns="46301" rIns="92601" bIns="46301" rtlCol="0" anchor="ctr"/>
          <a:lstStyle/>
          <a:p>
            <a:endParaRPr lang="en-AU"/>
          </a:p>
        </p:txBody>
      </p:sp>
      <p:sp>
        <p:nvSpPr>
          <p:cNvPr id="5" name="Notes Placeholder 4"/>
          <p:cNvSpPr>
            <a:spLocks noGrp="1"/>
          </p:cNvSpPr>
          <p:nvPr>
            <p:ph type="body" sz="quarter" idx="3"/>
          </p:nvPr>
        </p:nvSpPr>
        <p:spPr>
          <a:xfrm>
            <a:off x="678339" y="4715154"/>
            <a:ext cx="5426710" cy="4466987"/>
          </a:xfrm>
          <a:prstGeom prst="rect">
            <a:avLst/>
          </a:prstGeom>
        </p:spPr>
        <p:txBody>
          <a:bodyPr vert="horz" lIns="92601" tIns="46301" rIns="92601" bIns="4630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1" y="9428584"/>
            <a:ext cx="2939468" cy="496332"/>
          </a:xfrm>
          <a:prstGeom prst="rect">
            <a:avLst/>
          </a:prstGeom>
        </p:spPr>
        <p:txBody>
          <a:bodyPr vert="horz" lIns="92601" tIns="46301" rIns="92601" bIns="46301" rtlCol="0" anchor="b"/>
          <a:lstStyle>
            <a:lvl1pPr algn="l">
              <a:defRPr sz="1200"/>
            </a:lvl1pPr>
          </a:lstStyle>
          <a:p>
            <a:endParaRPr lang="en-AU"/>
          </a:p>
        </p:txBody>
      </p:sp>
      <p:sp>
        <p:nvSpPr>
          <p:cNvPr id="7" name="Slide Number Placeholder 6"/>
          <p:cNvSpPr>
            <a:spLocks noGrp="1"/>
          </p:cNvSpPr>
          <p:nvPr>
            <p:ph type="sldNum" sz="quarter" idx="5"/>
          </p:nvPr>
        </p:nvSpPr>
        <p:spPr>
          <a:xfrm>
            <a:off x="3842351" y="9428584"/>
            <a:ext cx="2939468" cy="496332"/>
          </a:xfrm>
          <a:prstGeom prst="rect">
            <a:avLst/>
          </a:prstGeom>
        </p:spPr>
        <p:txBody>
          <a:bodyPr vert="horz" lIns="92601" tIns="46301" rIns="92601" bIns="46301" rtlCol="0" anchor="b"/>
          <a:lstStyle>
            <a:lvl1pPr algn="r">
              <a:defRPr sz="1200"/>
            </a:lvl1pPr>
          </a:lstStyle>
          <a:p>
            <a:fld id="{D47A60BD-080D-459E-95B0-5C58EF09E7E3}" type="slidenum">
              <a:rPr lang="en-AU" smtClean="0"/>
              <a:pPr/>
              <a:t>‹#›</a:t>
            </a:fld>
            <a:endParaRPr lang="en-AU"/>
          </a:p>
        </p:txBody>
      </p:sp>
    </p:spTree>
    <p:extLst>
      <p:ext uri="{BB962C8B-B14F-4D97-AF65-F5344CB8AC3E}">
        <p14:creationId xmlns:p14="http://schemas.microsoft.com/office/powerpoint/2010/main" val="1448088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3</a:t>
            </a:fld>
            <a:endParaRPr lang="en-AU" altLang="en-US" sz="1200"/>
          </a:p>
        </p:txBody>
      </p:sp>
    </p:spTree>
    <p:extLst>
      <p:ext uri="{BB962C8B-B14F-4D97-AF65-F5344CB8AC3E}">
        <p14:creationId xmlns:p14="http://schemas.microsoft.com/office/powerpoint/2010/main" val="3082433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14</a:t>
            </a:fld>
            <a:endParaRPr lang="en-AU" altLang="en-US" sz="1200"/>
          </a:p>
        </p:txBody>
      </p:sp>
    </p:spTree>
    <p:extLst>
      <p:ext uri="{BB962C8B-B14F-4D97-AF65-F5344CB8AC3E}">
        <p14:creationId xmlns:p14="http://schemas.microsoft.com/office/powerpoint/2010/main" val="2224544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15</a:t>
            </a:fld>
            <a:endParaRPr lang="en-AU" altLang="en-US" sz="1200"/>
          </a:p>
        </p:txBody>
      </p:sp>
    </p:spTree>
    <p:extLst>
      <p:ext uri="{BB962C8B-B14F-4D97-AF65-F5344CB8AC3E}">
        <p14:creationId xmlns:p14="http://schemas.microsoft.com/office/powerpoint/2010/main" val="2318136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17</a:t>
            </a:fld>
            <a:endParaRPr lang="en-AU" altLang="en-US" sz="1200"/>
          </a:p>
        </p:txBody>
      </p:sp>
    </p:spTree>
    <p:extLst>
      <p:ext uri="{BB962C8B-B14F-4D97-AF65-F5344CB8AC3E}">
        <p14:creationId xmlns:p14="http://schemas.microsoft.com/office/powerpoint/2010/main" val="2290833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19</a:t>
            </a:fld>
            <a:endParaRPr lang="en-AU" altLang="en-US" sz="1200"/>
          </a:p>
        </p:txBody>
      </p:sp>
    </p:spTree>
    <p:extLst>
      <p:ext uri="{BB962C8B-B14F-4D97-AF65-F5344CB8AC3E}">
        <p14:creationId xmlns:p14="http://schemas.microsoft.com/office/powerpoint/2010/main" val="395638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4</a:t>
            </a:fld>
            <a:endParaRPr lang="en-AU" altLang="en-US" sz="1200"/>
          </a:p>
        </p:txBody>
      </p:sp>
    </p:spTree>
    <p:extLst>
      <p:ext uri="{BB962C8B-B14F-4D97-AF65-F5344CB8AC3E}">
        <p14:creationId xmlns:p14="http://schemas.microsoft.com/office/powerpoint/2010/main" val="154904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6</a:t>
            </a:fld>
            <a:endParaRPr lang="en-AU" altLang="en-US" sz="1200"/>
          </a:p>
        </p:txBody>
      </p:sp>
    </p:spTree>
    <p:extLst>
      <p:ext uri="{BB962C8B-B14F-4D97-AF65-F5344CB8AC3E}">
        <p14:creationId xmlns:p14="http://schemas.microsoft.com/office/powerpoint/2010/main" val="12585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7</a:t>
            </a:fld>
            <a:endParaRPr lang="en-AU" altLang="en-US" sz="1200"/>
          </a:p>
        </p:txBody>
      </p:sp>
    </p:spTree>
    <p:extLst>
      <p:ext uri="{BB962C8B-B14F-4D97-AF65-F5344CB8AC3E}">
        <p14:creationId xmlns:p14="http://schemas.microsoft.com/office/powerpoint/2010/main" val="2525448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8</a:t>
            </a:fld>
            <a:endParaRPr lang="en-AU" altLang="en-US" sz="1200"/>
          </a:p>
        </p:txBody>
      </p:sp>
    </p:spTree>
    <p:extLst>
      <p:ext uri="{BB962C8B-B14F-4D97-AF65-F5344CB8AC3E}">
        <p14:creationId xmlns:p14="http://schemas.microsoft.com/office/powerpoint/2010/main" val="4034596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9</a:t>
            </a:fld>
            <a:endParaRPr lang="en-AU" altLang="en-US" sz="1200"/>
          </a:p>
        </p:txBody>
      </p:sp>
    </p:spTree>
    <p:extLst>
      <p:ext uri="{BB962C8B-B14F-4D97-AF65-F5344CB8AC3E}">
        <p14:creationId xmlns:p14="http://schemas.microsoft.com/office/powerpoint/2010/main" val="1015871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10</a:t>
            </a:fld>
            <a:endParaRPr lang="en-AU" altLang="en-US" sz="1200"/>
          </a:p>
        </p:txBody>
      </p:sp>
    </p:spTree>
    <p:extLst>
      <p:ext uri="{BB962C8B-B14F-4D97-AF65-F5344CB8AC3E}">
        <p14:creationId xmlns:p14="http://schemas.microsoft.com/office/powerpoint/2010/main" val="3193477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11</a:t>
            </a:fld>
            <a:endParaRPr lang="en-AU" altLang="en-US" sz="1200"/>
          </a:p>
        </p:txBody>
      </p:sp>
    </p:spTree>
    <p:extLst>
      <p:ext uri="{BB962C8B-B14F-4D97-AF65-F5344CB8AC3E}">
        <p14:creationId xmlns:p14="http://schemas.microsoft.com/office/powerpoint/2010/main" val="4234124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AU"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fld id="{E714B46D-26D3-4C12-B825-2525AE6D8295}" type="slidenum">
              <a:rPr lang="en-AU" altLang="en-US" sz="1200"/>
              <a:pPr eaLnBrk="1" hangingPunct="1"/>
              <a:t>12</a:t>
            </a:fld>
            <a:endParaRPr lang="en-AU" altLang="en-US" sz="1200"/>
          </a:p>
        </p:txBody>
      </p:sp>
    </p:spTree>
    <p:extLst>
      <p:ext uri="{BB962C8B-B14F-4D97-AF65-F5344CB8AC3E}">
        <p14:creationId xmlns:p14="http://schemas.microsoft.com/office/powerpoint/2010/main" val="3479633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3.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3.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3.xml"/><Relationship Id="rId2" Type="http://schemas.openxmlformats.org/officeDocument/2006/relationships/image" Target="../media/image7.png"/></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3.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3.xml"/><Relationship Id="rId2" Type="http://schemas.openxmlformats.org/officeDocument/2006/relationships/image" Target="../media/image7.png"/></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4.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4.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4.xml"/><Relationship Id="rId2" Type="http://schemas.openxmlformats.org/officeDocument/2006/relationships/image" Target="../media/image7.png"/></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4.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4.xml"/><Relationship Id="rId2" Type="http://schemas.openxmlformats.org/officeDocument/2006/relationships/image" Target="../media/image7.png"/></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5.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5.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5.xml"/><Relationship Id="rId2" Type="http://schemas.openxmlformats.org/officeDocument/2006/relationships/image" Target="../media/image7.png"/></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5.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5.xml"/><Relationship Id="rId2" Type="http://schemas.openxmlformats.org/officeDocument/2006/relationships/image" Target="../media/image7.png"/></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6.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6.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6.xml"/><Relationship Id="rId2" Type="http://schemas.openxmlformats.org/officeDocument/2006/relationships/image" Target="../media/image7.png"/></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6.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6.xml"/><Relationship Id="rId2" Type="http://schemas.openxmlformats.org/officeDocument/2006/relationships/image" Target="../media/image7.png"/></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7.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7.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7.xml"/><Relationship Id="rId2" Type="http://schemas.openxmlformats.org/officeDocument/2006/relationships/image" Target="../media/image7.png"/></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7.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7.xml"/><Relationship Id="rId2" Type="http://schemas.openxmlformats.org/officeDocument/2006/relationships/image" Target="../media/image7.png"/></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8.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8.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8.xml"/><Relationship Id="rId2" Type="http://schemas.openxmlformats.org/officeDocument/2006/relationships/image" Target="../media/image7.png"/></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8.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8.xml"/><Relationship Id="rId2" Type="http://schemas.openxmlformats.org/officeDocument/2006/relationships/image" Target="../media/image7.png"/></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9.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9.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9.xml"/><Relationship Id="rId2" Type="http://schemas.openxmlformats.org/officeDocument/2006/relationships/image" Target="../media/image7.png"/></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9.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9.xml"/><Relationship Id="rId2" Type="http://schemas.openxmlformats.org/officeDocument/2006/relationships/image" Target="../media/image7.png"/></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20.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20.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20.xml"/><Relationship Id="rId2" Type="http://schemas.openxmlformats.org/officeDocument/2006/relationships/image" Target="../media/image7.png"/></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20.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20.xml"/><Relationship Id="rId2" Type="http://schemas.openxmlformats.org/officeDocument/2006/relationships/image" Target="../media/image7.png"/></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2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21.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21.xml"/><Relationship Id="rId2" Type="http://schemas.openxmlformats.org/officeDocument/2006/relationships/image" Target="../media/image7.png"/></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2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21.xml"/><Relationship Id="rId2" Type="http://schemas.openxmlformats.org/officeDocument/2006/relationships/image" Target="../media/image7.png"/></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7.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7.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7.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7.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7.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7.png"/></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7.png"/></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 Id="rId2" Type="http://schemas.openxmlformats.org/officeDocument/2006/relationships/image" Target="../media/image7.png"/></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7.png"/></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 Id="rId2" Type="http://schemas.openxmlformats.org/officeDocument/2006/relationships/image" Target="../media/image7.png"/></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0.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0.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0.xml"/><Relationship Id="rId2" Type="http://schemas.openxmlformats.org/officeDocument/2006/relationships/image" Target="../media/image7.png"/></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0.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0.xml"/><Relationship Id="rId2" Type="http://schemas.openxmlformats.org/officeDocument/2006/relationships/image" Target="../media/image7.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1.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1.xml"/><Relationship Id="rId2" Type="http://schemas.openxmlformats.org/officeDocument/2006/relationships/image" Target="../media/image7.png"/></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1.xml"/><Relationship Id="rId2" Type="http://schemas.openxmlformats.org/officeDocument/2006/relationships/image" Target="../media/image7.png"/></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2.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2.xml"/><Relationship Id="rId2" Type="http://schemas.openxmlformats.org/officeDocument/2006/relationships/image" Target="../media/image6.jpeg"/><Relationship Id="rId3" Type="http://schemas.openxmlformats.org/officeDocument/2006/relationships/image" Target="../media/image5.png"/></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2.xml"/><Relationship Id="rId2" Type="http://schemas.openxmlformats.org/officeDocument/2006/relationships/image" Target="../media/image7.png"/></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2.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2.xml"/><Relationship Id="rId2" Type="http://schemas.openxmlformats.org/officeDocument/2006/relationships/image" Target="../media/image7.png"/></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a:t>
            </a:r>
            <a:endParaRPr lang="en-GB"/>
          </a:p>
        </p:txBody>
      </p:sp>
      <p:grpSp>
        <p:nvGrpSpPr>
          <p:cNvPr id="7" name="Group 6"/>
          <p:cNvGrpSpPr/>
          <p:nvPr userDrawn="1"/>
        </p:nvGrpSpPr>
        <p:grpSpPr>
          <a:xfrm>
            <a:off x="162039" y="5284768"/>
            <a:ext cx="8253799" cy="1438027"/>
            <a:chOff x="162039" y="5284768"/>
            <a:chExt cx="8253799" cy="1438027"/>
          </a:xfrm>
        </p:grpSpPr>
        <p:pic>
          <p:nvPicPr>
            <p:cNvPr id="8" name="Picture 8" descr="Dementia-Logo Leaves-CMYK.eps"/>
            <p:cNvPicPr>
              <a:picLocks noChangeAspect="1"/>
            </p:cNvPicPr>
            <p:nvPr userDrawn="1"/>
          </p:nvPicPr>
          <p:blipFill>
            <a:blip r:embed="rId2"/>
            <a:srcRect/>
            <a:stretch>
              <a:fillRect/>
            </a:stretch>
          </p:blipFill>
          <p:spPr bwMode="auto">
            <a:xfrm>
              <a:off x="162039" y="5284768"/>
              <a:ext cx="1461221" cy="1438027"/>
            </a:xfrm>
            <a:prstGeom prst="rect">
              <a:avLst/>
            </a:prstGeom>
            <a:noFill/>
            <a:ln w="9525">
              <a:noFill/>
              <a:miter lim="800000"/>
              <a:headEnd/>
              <a:tailEnd/>
            </a:ln>
          </p:spPr>
        </p:pic>
        <p:sp>
          <p:nvSpPr>
            <p:cNvPr id="9" name="TextBox 11"/>
            <p:cNvSpPr txBox="1">
              <a:spLocks noChangeArrowheads="1"/>
            </p:cNvSpPr>
            <p:nvPr userDrawn="1"/>
          </p:nvSpPr>
          <p:spPr bwMode="auto">
            <a:xfrm>
              <a:off x="1475656" y="6112847"/>
              <a:ext cx="1512168" cy="297517"/>
            </a:xfrm>
            <a:prstGeom prst="rect">
              <a:avLst/>
            </a:prstGeom>
            <a:noFill/>
            <a:ln w="9525">
              <a:noFill/>
              <a:miter lim="800000"/>
              <a:headEnd/>
              <a:tailEnd/>
            </a:ln>
          </p:spPr>
          <p:txBody>
            <a:bodyPr wrap="square">
              <a:spAutoFit/>
            </a:bodyPr>
            <a:lstStyle/>
            <a:p>
              <a:pPr algn="r">
                <a:defRPr/>
              </a:pPr>
              <a:r>
                <a:rPr lang="pl-PL" sz="2000" baseline="30000" dirty="0">
                  <a:latin typeface="Arial" pitchFamily="34" charset="0"/>
                  <a:ea typeface="ヒラギノ角ゴ ProN W3" charset="-128"/>
                  <a:cs typeface="Arial" pitchFamily="34" charset="0"/>
                  <a:sym typeface="Gill Sans" charset="0"/>
                </a:rPr>
                <a:t>www.dtsc.com.au</a:t>
              </a:r>
            </a:p>
          </p:txBody>
        </p:sp>
        <p:sp>
          <p:nvSpPr>
            <p:cNvPr id="10" name="TextBox 9"/>
            <p:cNvSpPr txBox="1"/>
            <p:nvPr userDrawn="1"/>
          </p:nvSpPr>
          <p:spPr>
            <a:xfrm>
              <a:off x="1619672" y="6410364"/>
              <a:ext cx="6796166" cy="307777"/>
            </a:xfrm>
            <a:prstGeom prst="rect">
              <a:avLst/>
            </a:prstGeom>
            <a:noFill/>
          </p:spPr>
          <p:txBody>
            <a:bodyPr wrap="square" rtlCol="0">
              <a:spAutoFit/>
            </a:bodyPr>
            <a:lstStyle/>
            <a:p>
              <a:r>
                <a:rPr lang="en-AU" sz="1400" dirty="0" smtClean="0"/>
                <a:t>The Dementia Training Study Centres Program is supported by the Australian Government</a:t>
              </a:r>
              <a:endParaRPr lang="en-AU" sz="1400" dirty="0"/>
            </a:p>
          </p:txBody>
        </p:sp>
      </p:gr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4127653642"/>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242220034"/>
      </p:ext>
    </p:extLst>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587767827"/>
      </p:ext>
    </p:extLst>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40252563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466496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421672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301630272"/>
      </p:ext>
    </p:extLst>
  </p:cSld>
  <p:clrMapOvr>
    <a:masterClrMapping/>
  </p:clrMapOvr>
  <p:timing>
    <p:tnLst>
      <p:par>
        <p:cTn id="1" dur="indefinite" restart="never" nodeType="tmRoot"/>
      </p:par>
    </p:tnLst>
  </p:timing>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571354349"/>
      </p:ext>
    </p:extLst>
  </p:cSld>
  <p:clrMapOvr>
    <a:masterClrMapping/>
  </p:clrMapOvr>
  <p:timing>
    <p:tnLst>
      <p:par>
        <p:cTn id="1" dur="indefinite" restart="never" nodeType="tmRoot"/>
      </p:par>
    </p:tnLst>
  </p:timing>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430944742"/>
      </p:ext>
    </p:extLst>
  </p:cSld>
  <p:clrMapOvr>
    <a:overrideClrMapping bg1="lt1" tx1="dk1" bg2="lt2" tx2="dk2" accent1="accent1" accent2="accent2" accent3="accent3" accent4="accent4" accent5="accent5" accent6="accent6" hlink="hlink" folHlink="folHlink"/>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8720313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a:t>
            </a:r>
            <a:endParaRPr lang="en-GB"/>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792436534"/>
      </p:ext>
    </p:extLst>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83771340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82563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380215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713019496"/>
      </p:ext>
    </p:extLst>
  </p:cSld>
  <p:clrMapOvr>
    <a:masterClrMapping/>
  </p:clrMapOvr>
  <p:timing>
    <p:tnLst>
      <p:par>
        <p:cTn id="1" dur="indefinite" restart="never" nodeType="tmRoot"/>
      </p:par>
    </p:tnLst>
  </p:timing>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684703540"/>
      </p:ext>
    </p:extLst>
  </p:cSld>
  <p:clrMapOvr>
    <a:masterClrMapping/>
  </p:clrMapOvr>
  <p:timing>
    <p:tnLst>
      <p:par>
        <p:cTn id="1" dur="indefinite" restart="never" nodeType="tmRoot"/>
      </p:par>
    </p:tnLst>
  </p:timing>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55449267"/>
      </p:ext>
    </p:extLst>
  </p:cSld>
  <p:clrMapOvr>
    <a:overrideClrMapping bg1="lt1" tx1="dk1" bg2="lt2" tx2="dk2" accent1="accent1" accent2="accent2" accent3="accent3" accent4="accent4" accent5="accent5" accent6="accent6" hlink="hlink" folHlink="folHlink"/>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735532369"/>
      </p:ext>
    </p:extLst>
  </p:cSld>
  <p:clrMapOvr>
    <a:masterClrMapping/>
  </p:clrMapOvr>
  <p:timing>
    <p:tnLst>
      <p:par>
        <p:cTn id="1" dur="indefinite" restart="never" nodeType="tmRoot"/>
      </p:par>
    </p:tnLst>
  </p:timing>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4244241378"/>
      </p:ext>
    </p:extLst>
  </p:cSld>
  <p:clrMapOvr>
    <a:masterClrMapping/>
  </p:clrMapOvr>
  <p:timing>
    <p:tnLst>
      <p:par>
        <p:cTn id="1" dur="indefinite" restart="never" nodeType="tmRoot"/>
      </p:par>
    </p:tnLst>
  </p:timing>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223547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606260383"/>
      </p:ext>
    </p:extLst>
  </p:cSld>
  <p:clrMapOvr>
    <a:overrideClrMapping bg1="lt1" tx1="dk1" bg2="lt2" tx2="dk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737150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440910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906818837"/>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195341402"/>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770759247"/>
      </p:ext>
    </p:extLst>
  </p:cSld>
  <p:clrMapOvr>
    <a:overrideClrMapping bg1="lt1" tx1="dk1" bg2="lt2" tx2="dk2" accent1="accent1" accent2="accent2" accent3="accent3" accent4="accent4" accent5="accent5" accent6="accent6" hlink="hlink" folHlink="folHlink"/>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004080471"/>
      </p:ext>
    </p:extLst>
  </p:cSld>
  <p:clrMapOvr>
    <a:masterClrMapping/>
  </p:clrMapOvr>
  <p:timing>
    <p:tnLst>
      <p:par>
        <p:cTn id="1" dur="indefinite" restart="never" nodeType="tmRoot"/>
      </p:par>
    </p:tnLst>
  </p:timing>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4158170237"/>
      </p:ext>
    </p:extLst>
  </p:cSld>
  <p:clrMapOvr>
    <a:masterClrMapping/>
  </p:clrMapOvr>
  <p:timing>
    <p:tnLst>
      <p:par>
        <p:cTn id="1" dur="indefinite" restart="never" nodeType="tmRoot"/>
      </p:par>
    </p:tnLst>
  </p:timing>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412401497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3328402"/>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3149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433080525"/>
      </p:ext>
    </p:extLst>
  </p:cSld>
  <p:clrMapOvr>
    <a:masterClrMapping/>
  </p:clrMapOvr>
  <p:timing>
    <p:tnLst>
      <p:par>
        <p:cTn id="1" dur="indefinite" restart="never" nodeType="tmRoot"/>
      </p:par>
    </p:tnLst>
  </p:timing>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397344406"/>
      </p:ext>
    </p:extLst>
  </p:cSld>
  <p:clrMapOvr>
    <a:masterClrMapping/>
  </p:clrMapOvr>
  <p:timing>
    <p:tnLst>
      <p:par>
        <p:cTn id="1" dur="indefinite" restart="never" nodeType="tmRoot"/>
      </p:par>
    </p:tnLst>
  </p:timing>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2373308422"/>
      </p:ext>
    </p:extLst>
  </p:cSld>
  <p:clrMapOvr>
    <a:masterClrMapping/>
  </p:clrMapOvr>
  <p:timing>
    <p:tnLst>
      <p:par>
        <p:cTn id="1" dur="indefinite" restart="never" nodeType="tmRoot"/>
      </p:par>
    </p:tnLst>
  </p:timing>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393759685"/>
      </p:ext>
    </p:extLst>
  </p:cSld>
  <p:clrMapOvr>
    <a:overrideClrMapping bg1="lt1" tx1="dk1" bg2="lt2" tx2="dk2" accent1="accent1" accent2="accent2" accent3="accent3" accent4="accent4" accent5="accent5" accent6="accent6" hlink="hlink" folHlink="folHlink"/>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4211595170"/>
      </p:ext>
    </p:extLst>
  </p:cSld>
  <p:clrMapOvr>
    <a:masterClrMapping/>
  </p:clrMapOvr>
  <p:timing>
    <p:tnLst>
      <p:par>
        <p:cTn id="1" dur="indefinite" restart="never" nodeType="tmRoot"/>
      </p:par>
    </p:tnLst>
  </p:timing>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936755032"/>
      </p:ext>
    </p:extLst>
  </p:cSld>
  <p:clrMapOvr>
    <a:masterClrMapping/>
  </p:clrMapOvr>
  <p:timing>
    <p:tnLst>
      <p:par>
        <p:cTn id="1" dur="indefinite" restart="never" nodeType="tmRoot"/>
      </p:par>
    </p:tnLst>
  </p:timing>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597387355"/>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117215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465821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4274398946"/>
      </p:ext>
    </p:extLst>
  </p:cSld>
  <p:clrMapOvr>
    <a:masterClrMapping/>
  </p:clrMapOvr>
  <p:timing>
    <p:tnLst>
      <p:par>
        <p:cTn id="1" dur="indefinite" restart="never" nodeType="tmRoot"/>
      </p:par>
    </p:tnLst>
  </p:timing>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168009387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78801584"/>
      </p:ext>
    </p:extLst>
  </p:cSld>
  <p:clrMapOvr>
    <a:masterClrMapping/>
  </p:clrMapOvr>
  <p:timing>
    <p:tnLst>
      <p:par>
        <p:cTn id="1" dur="indefinite" restart="never" nodeType="tmRoot"/>
      </p:par>
    </p:tnLst>
  </p:timing>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979212913"/>
      </p:ext>
    </p:extLst>
  </p:cSld>
  <p:clrMapOvr>
    <a:overrideClrMapping bg1="lt1" tx1="dk1" bg2="lt2" tx2="dk2" accent1="accent1" accent2="accent2" accent3="accent3" accent4="accent4" accent5="accent5" accent6="accent6" hlink="hlink" folHlink="folHlink"/>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055471046"/>
      </p:ext>
    </p:extLst>
  </p:cSld>
  <p:clrMapOvr>
    <a:masterClrMapping/>
  </p:clrMapOvr>
  <p:timing>
    <p:tnLst>
      <p:par>
        <p:cTn id="1" dur="indefinite" restart="never" nodeType="tmRoot"/>
      </p:par>
    </p:tnLst>
  </p:timing>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555007510"/>
      </p:ext>
    </p:extLst>
  </p:cSld>
  <p:clrMapOvr>
    <a:masterClrMapping/>
  </p:clrMapOvr>
  <p:timing>
    <p:tnLst>
      <p:par>
        <p:cTn id="1" dur="indefinite" restart="never" nodeType="tmRoot"/>
      </p:par>
    </p:tnLst>
  </p:timing>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549794626"/>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46167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28482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835529616"/>
      </p:ext>
    </p:extLst>
  </p:cSld>
  <p:clrMapOvr>
    <a:masterClrMapping/>
  </p:clrMapOvr>
  <p:timing>
    <p:tnLst>
      <p:par>
        <p:cTn id="1" dur="indefinite" restart="never" nodeType="tmRoot"/>
      </p:par>
    </p:tnLst>
  </p:timing>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913380593"/>
      </p:ext>
    </p:extLst>
  </p:cSld>
  <p:clrMapOvr>
    <a:masterClrMapping/>
  </p:clrMapOvr>
  <p:timing>
    <p:tnLst>
      <p:par>
        <p:cTn id="1" dur="indefinite" restart="never" nodeType="tmRoot"/>
      </p:par>
    </p:tnLst>
  </p:timing>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171752636"/>
      </p:ext>
    </p:extLst>
  </p:cSld>
  <p:clrMapOvr>
    <a:overrideClrMapping bg1="lt1" tx1="dk1" bg2="lt2" tx2="dk2" accent1="accent1" accent2="accent2" accent3="accent3" accent4="accent4" accent5="accent5" accent6="accent6" hlink="hlink" folHlink="folHlink"/>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904661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219887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291831662"/>
      </p:ext>
    </p:extLst>
  </p:cSld>
  <p:clrMapOvr>
    <a:masterClrMapping/>
  </p:clrMapOvr>
  <p:timing>
    <p:tnLst>
      <p:par>
        <p:cTn id="1" dur="indefinite" restart="never" nodeType="tmRoot"/>
      </p:par>
    </p:tnLst>
  </p:timing>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978628241"/>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289445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697884"/>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225405795"/>
      </p:ext>
    </p:extLst>
  </p:cSld>
  <p:clrMapOvr>
    <a:masterClrMapping/>
  </p:clrMapOvr>
  <p:timing>
    <p:tnLst>
      <p:par>
        <p:cTn id="1" dur="indefinite" restart="never" nodeType="tmRoot"/>
      </p:par>
    </p:tnLst>
  </p:timing>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780161563"/>
      </p:ext>
    </p:extLst>
  </p:cSld>
  <p:clrMapOvr>
    <a:masterClrMapping/>
  </p:clrMapOvr>
  <p:timing>
    <p:tnLst>
      <p:par>
        <p:cTn id="1" dur="indefinite" restart="never" nodeType="tmRoot"/>
      </p:par>
    </p:tnLst>
  </p:timing>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255991148"/>
      </p:ext>
    </p:extLst>
  </p:cSld>
  <p:clrMapOvr>
    <a:overrideClrMapping bg1="lt1" tx1="dk1" bg2="lt2" tx2="dk2" accent1="accent1" accent2="accent2" accent3="accent3" accent4="accent4" accent5="accent5" accent6="accent6" hlink="hlink" folHlink="folHlink"/>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40299909"/>
      </p:ext>
    </p:extLst>
  </p:cSld>
  <p:clrMapOvr>
    <a:masterClrMapping/>
  </p:clrMapOvr>
  <p:timing>
    <p:tnLst>
      <p:par>
        <p:cTn id="1" dur="indefinite" restart="never" nodeType="tmRoot"/>
      </p:par>
    </p:tnLst>
  </p:timing>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588903710"/>
      </p:ext>
    </p:extLst>
  </p:cSld>
  <p:clrMapOvr>
    <a:masterClrMapping/>
  </p:clrMapOvr>
  <p:timing>
    <p:tnLst>
      <p:par>
        <p:cTn id="1" dur="indefinite" restart="never" nodeType="tmRoot"/>
      </p:par>
    </p:tnLst>
  </p:timing>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573706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38556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4879764"/>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662868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752319486"/>
      </p:ext>
    </p:extLst>
  </p:cSld>
  <p:clrMapOvr>
    <a:masterClrMapping/>
  </p:clrMapOvr>
  <p:timing>
    <p:tnLst>
      <p:par>
        <p:cTn id="1" dur="indefinite" restart="never" nodeType="tmRoot"/>
      </p:par>
    </p:tnLst>
  </p:timing>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461592178"/>
      </p:ext>
    </p:extLst>
  </p:cSld>
  <p:clrMapOvr>
    <a:masterClrMapping/>
  </p:clrMapOvr>
  <p:timing>
    <p:tnLst>
      <p:par>
        <p:cTn id="1" dur="indefinite" restart="never" nodeType="tmRoot"/>
      </p:par>
    </p:tnLst>
  </p:timing>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911996789"/>
      </p:ext>
    </p:extLst>
  </p:cSld>
  <p:clrMapOvr>
    <a:overrideClrMapping bg1="lt1" tx1="dk1" bg2="lt2" tx2="dk2" accent1="accent1" accent2="accent2" accent3="accent3" accent4="accent4" accent5="accent5" accent6="accent6" hlink="hlink" folHlink="folHlink"/>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607582881"/>
      </p:ext>
    </p:extLst>
  </p:cSld>
  <p:clrMapOvr>
    <a:masterClrMapping/>
  </p:clrMapOvr>
  <p:timing>
    <p:tnLst>
      <p:par>
        <p:cTn id="1" dur="indefinite" restart="never" nodeType="tmRoot"/>
      </p:par>
    </p:tnLst>
  </p:timing>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920546903"/>
      </p:ext>
    </p:extLst>
  </p:cSld>
  <p:clrMapOvr>
    <a:masterClrMapping/>
  </p:clrMapOvr>
  <p:timing>
    <p:tnLst>
      <p:par>
        <p:cTn id="1" dur="indefinite" restart="never" nodeType="tmRoot"/>
      </p:par>
    </p:tnLst>
  </p:timing>
</p:sldLayout>
</file>

<file path=ppt/slideLayouts/slideLayout167.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821095512"/>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0898667"/>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6945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131346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519707185"/>
      </p:ext>
    </p:extLst>
  </p:cSld>
  <p:clrMapOvr>
    <a:masterClrMapping/>
  </p:clrMapOvr>
  <p:timing>
    <p:tnLst>
      <p:par>
        <p:cTn id="1" dur="indefinite" restart="never" nodeType="tmRoot"/>
      </p:par>
    </p:tnLst>
  </p:timing>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350880705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47654628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173757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a:t>
            </a:r>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80013726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412073427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02851526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8291221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38212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94271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77853412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252097087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156710359"/>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7818331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58564983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2882496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63872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1640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56034703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3510562005"/>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632074282"/>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81003953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27926729"/>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675727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a:t>
            </a:r>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50119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38575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797044071"/>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2103571824"/>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475222564"/>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4029773830"/>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96131472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7889069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0203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812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a:t>
            </a:r>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107504" y="6381328"/>
            <a:ext cx="2133600" cy="365125"/>
          </a:xfrm>
          <a:prstGeom prst="rect">
            <a:avLst/>
          </a:prstGeom>
        </p:spPr>
        <p:txBody>
          <a:bodyPr/>
          <a:lstStyle/>
          <a:p>
            <a:fld id="{7C1C2139-4186-40C4-82FE-29BFBE9BA13C}" type="slidenum">
              <a:rPr lang="en-GB" smtClean="0"/>
              <a:pPr/>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27488196"/>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2973838331"/>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398483506"/>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834864633"/>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517523098"/>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64402133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809270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72619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55629129"/>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9573278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a:t>
            </a:r>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107504" y="6381328"/>
            <a:ext cx="2133600" cy="365125"/>
          </a:xfrm>
          <a:prstGeom prst="rect">
            <a:avLst/>
          </a:prstGeom>
        </p:spPr>
        <p:txBody>
          <a:bodyPr/>
          <a:lstStyle/>
          <a:p>
            <a:fld id="{7C1C2139-4186-40C4-82FE-29BFBE9BA13C}" type="slidenum">
              <a:rPr lang="en-GB" smtClean="0"/>
              <a:pPr/>
              <a:t>‹#›</a:t>
            </a:fld>
            <a:endParaRPr lang="en-GB"/>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532429749"/>
      </p:ext>
    </p:extLst>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159434727"/>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732357654"/>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6107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44458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79490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651431359"/>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1395469690"/>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740678928"/>
      </p:ext>
    </p:extLst>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920915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982142" y="6381328"/>
            <a:ext cx="2133600" cy="365125"/>
          </a:xfrm>
          <a:prstGeom prst="rect">
            <a:avLst/>
          </a:prstGeom>
        </p:spPr>
        <p:txBody>
          <a:bodyPr/>
          <a:lstStyle/>
          <a:p>
            <a:fld id="{7C1C2139-4186-40C4-82FE-29BFBE9BA13C}" type="slidenum">
              <a:rPr lang="en-GB" smtClean="0"/>
              <a:pPr/>
              <a:t>‹#›</a:t>
            </a:fld>
            <a:endParaRPr lang="en-GB"/>
          </a:p>
        </p:txBody>
      </p:sp>
      <p:sp>
        <p:nvSpPr>
          <p:cNvPr id="6" name="TextBox 5"/>
          <p:cNvSpPr txBox="1"/>
          <p:nvPr userDrawn="1"/>
        </p:nvSpPr>
        <p:spPr>
          <a:xfrm>
            <a:off x="1619672" y="6410364"/>
            <a:ext cx="6796166" cy="307777"/>
          </a:xfrm>
          <a:prstGeom prst="rect">
            <a:avLst/>
          </a:prstGeom>
          <a:noFill/>
        </p:spPr>
        <p:txBody>
          <a:bodyPr wrap="square" rtlCol="0">
            <a:spAutoFit/>
          </a:bodyPr>
          <a:lstStyle/>
          <a:p>
            <a:r>
              <a:rPr lang="en-AU" sz="1400" dirty="0" smtClean="0"/>
              <a:t>The Dementia Training Study Centres Program is supported by the Australian Government</a:t>
            </a:r>
            <a:endParaRPr lang="en-AU" sz="1400"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495655082"/>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04560309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09510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166917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882209889"/>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523974156"/>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605797349"/>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830943542"/>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749634319"/>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435699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268760"/>
            <a:ext cx="3445222" cy="4857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t>
            </a:r>
            <a:endParaRPr lang="en-GB"/>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482856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79298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381267975"/>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3243194596"/>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016351084"/>
      </p:ext>
    </p:extLst>
  </p:cSld>
  <p:clrMapOvr>
    <a:overrideClrMapping bg1="lt1" tx1="dk1" bg2="lt2" tx2="dk2" accent1="accent1" accent2="accent2" accent3="accent3" accent4="accent4" accent5="accent5" accent6="accent6" hlink="hlink" folHlink="folHlink"/>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408600636"/>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550052380"/>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45634252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56819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936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t>
            </a:r>
            <a:endParaRPr lang="en-GB"/>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876050162"/>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8812868"/>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Subtitle 2"/>
          <p:cNvSpPr>
            <a:spLocks noGrp="1"/>
          </p:cNvSpPr>
          <p:nvPr>
            <p:ph type="subTitle" idx="1" hasCustomPrompt="1"/>
          </p:nvPr>
        </p:nvSpPr>
        <p:spPr>
          <a:xfrm>
            <a:off x="539552" y="2132856"/>
            <a:ext cx="8208912" cy="2160000"/>
          </a:xfrm>
          <a:solidFill>
            <a:schemeClr val="bg1"/>
          </a:solidFill>
          <a:effectLst/>
        </p:spPr>
        <p:txBody>
          <a:bodyPr anchor="ctr"/>
          <a:lstStyle>
            <a:lvl1pPr marL="0" indent="0" algn="ctr">
              <a:buNone/>
              <a:defRPr sz="3200" b="0" baseline="0">
                <a:solidFill>
                  <a:srgbClr val="0020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Title</a:t>
            </a:r>
            <a:endParaRPr lang="en-AU"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116632"/>
            <a:ext cx="2390401" cy="1920288"/>
          </a:xfrm>
          <a:prstGeom prst="rect">
            <a:avLst/>
          </a:prstGeom>
        </p:spPr>
      </p:pic>
      <p:sp>
        <p:nvSpPr>
          <p:cNvPr id="11" name="TextBox 10"/>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13" name="Group 12"/>
          <p:cNvGrpSpPr/>
          <p:nvPr userDrawn="1"/>
        </p:nvGrpSpPr>
        <p:grpSpPr>
          <a:xfrm>
            <a:off x="-36512" y="4503311"/>
            <a:ext cx="9180512" cy="1661993"/>
            <a:chOff x="-36512" y="4077072"/>
            <a:chExt cx="9180512" cy="1661993"/>
          </a:xfrm>
        </p:grpSpPr>
        <p:sp>
          <p:nvSpPr>
            <p:cNvPr id="14" name="Rectangle 13"/>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758282044"/>
      </p:ext>
    </p:extLst>
  </p:cSld>
  <p:clrMapOvr>
    <a:overrideClrMapping bg1="lt1" tx1="dk1" bg2="lt2" tx2="dk2" accent1="accent1" accent2="accent2" accent3="accent3" accent4="accent4" accent5="accent5" accent6="accent6" hlink="hlink" folHlink="folHlink"/>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DTA mission slide">
    <p:spTree>
      <p:nvGrpSpPr>
        <p:cNvPr id="1" name=""/>
        <p:cNvGrpSpPr/>
        <p:nvPr/>
      </p:nvGrpSpPr>
      <p:grpSpPr>
        <a:xfrm>
          <a:off x="0" y="0"/>
          <a:ext cx="0" cy="0"/>
          <a:chOff x="0" y="0"/>
          <a:chExt cx="0" cy="0"/>
        </a:xfrm>
      </p:grpSpPr>
      <p:sp>
        <p:nvSpPr>
          <p:cNvPr id="2" name="TextBox 1"/>
          <p:cNvSpPr txBox="1"/>
          <p:nvPr userDrawn="1"/>
        </p:nvSpPr>
        <p:spPr>
          <a:xfrm>
            <a:off x="395536" y="2640394"/>
            <a:ext cx="8208912" cy="1569660"/>
          </a:xfrm>
          <a:prstGeom prst="rect">
            <a:avLst/>
          </a:prstGeom>
          <a:noFill/>
        </p:spPr>
        <p:txBody>
          <a:bodyPr wrap="square" rtlCol="0">
            <a:spAutoFit/>
          </a:bodyPr>
          <a:lstStyle/>
          <a:p>
            <a:pPr algn="ctr" eaLnBrk="0" fontAlgn="base" hangingPunct="0">
              <a:spcBef>
                <a:spcPct val="0"/>
              </a:spcBef>
              <a:spcAft>
                <a:spcPct val="0"/>
              </a:spcAft>
            </a:pPr>
            <a:r>
              <a:rPr lang="en-AU" sz="2400" dirty="0" smtClean="0">
                <a:solidFill>
                  <a:srgbClr val="001641"/>
                </a:solidFill>
                <a:cs typeface="Arial" charset="0"/>
              </a:rPr>
              <a:t>DTA provides a national approach to accredited education,</a:t>
            </a:r>
          </a:p>
          <a:p>
            <a:pPr algn="ctr" eaLnBrk="0" fontAlgn="base" hangingPunct="0">
              <a:spcBef>
                <a:spcPct val="0"/>
              </a:spcBef>
              <a:spcAft>
                <a:spcPct val="0"/>
              </a:spcAft>
            </a:pPr>
            <a:r>
              <a:rPr lang="en-AU" sz="2400" dirty="0" smtClean="0">
                <a:solidFill>
                  <a:srgbClr val="001641"/>
                </a:solidFill>
                <a:cs typeface="Arial" charset="0"/>
              </a:rPr>
              <a:t>continued professional development and on-site support</a:t>
            </a:r>
          </a:p>
          <a:p>
            <a:pPr algn="ctr" eaLnBrk="0" fontAlgn="base" hangingPunct="0">
              <a:spcBef>
                <a:spcPct val="0"/>
              </a:spcBef>
              <a:spcAft>
                <a:spcPct val="0"/>
              </a:spcAft>
            </a:pPr>
            <a:r>
              <a:rPr lang="en-AU" sz="2400" dirty="0" smtClean="0">
                <a:solidFill>
                  <a:srgbClr val="001641"/>
                </a:solidFill>
                <a:cs typeface="Arial" charset="0"/>
              </a:rPr>
              <a:t>for health and aged care staff caring</a:t>
            </a:r>
          </a:p>
          <a:p>
            <a:pPr algn="ctr" eaLnBrk="0" fontAlgn="base" hangingPunct="0">
              <a:spcBef>
                <a:spcPct val="0"/>
              </a:spcBef>
              <a:spcAft>
                <a:spcPct val="0"/>
              </a:spcAft>
            </a:pPr>
            <a:r>
              <a:rPr lang="en-AU" sz="2400" dirty="0" smtClean="0">
                <a:solidFill>
                  <a:srgbClr val="001641"/>
                </a:solidFill>
                <a:cs typeface="Arial" charset="0"/>
              </a:rPr>
              <a:t>for people with dementia.</a:t>
            </a:r>
            <a:endParaRPr lang="en-AU" sz="2400" dirty="0">
              <a:solidFill>
                <a:srgbClr val="001641"/>
              </a:solidFill>
              <a:cs typeface="Arial" charset="0"/>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t="21906" r="8265" b="24964"/>
          <a:stretch/>
        </p:blipFill>
        <p:spPr>
          <a:xfrm>
            <a:off x="2411760" y="404664"/>
            <a:ext cx="4104456" cy="1789168"/>
          </a:xfrm>
          <a:prstGeom prst="rect">
            <a:avLst/>
          </a:prstGeom>
        </p:spPr>
      </p:pic>
      <p:sp>
        <p:nvSpPr>
          <p:cNvPr id="4" name="TextBox 3"/>
          <p:cNvSpPr txBox="1"/>
          <p:nvPr userDrawn="1"/>
        </p:nvSpPr>
        <p:spPr>
          <a:xfrm>
            <a:off x="193271" y="6218148"/>
            <a:ext cx="8795318" cy="523220"/>
          </a:xfrm>
          <a:prstGeom prst="rect">
            <a:avLst/>
          </a:prstGeom>
          <a:noFill/>
        </p:spPr>
        <p:txBody>
          <a:bodyPr wrap="square" rtlCol="0">
            <a:spAutoFit/>
          </a:bodyPr>
          <a:lstStyle/>
          <a:p>
            <a:pPr algn="ctr" eaLnBrk="0" fontAlgn="base" hangingPunct="0">
              <a:spcBef>
                <a:spcPct val="0"/>
              </a:spcBef>
              <a:spcAft>
                <a:spcPct val="0"/>
              </a:spcAft>
            </a:pPr>
            <a:r>
              <a:rPr lang="en-AU" sz="2800" b="1" dirty="0" smtClean="0">
                <a:solidFill>
                  <a:srgbClr val="212165"/>
                </a:solidFill>
              </a:rPr>
              <a:t>www.dementiatrainingaustralia.com.au</a:t>
            </a:r>
            <a:endParaRPr lang="en-AU" sz="2800" b="1" dirty="0">
              <a:solidFill>
                <a:srgbClr val="212165"/>
              </a:solidFill>
            </a:endParaRPr>
          </a:p>
        </p:txBody>
      </p:sp>
      <p:grpSp>
        <p:nvGrpSpPr>
          <p:cNvPr id="5" name="Group 4"/>
          <p:cNvGrpSpPr/>
          <p:nvPr userDrawn="1"/>
        </p:nvGrpSpPr>
        <p:grpSpPr>
          <a:xfrm>
            <a:off x="-36512" y="4503311"/>
            <a:ext cx="9180512" cy="1661993"/>
            <a:chOff x="-36512" y="4077072"/>
            <a:chExt cx="9180512" cy="1661993"/>
          </a:xfrm>
        </p:grpSpPr>
        <p:sp>
          <p:nvSpPr>
            <p:cNvPr id="6" name="Rectangle 5"/>
            <p:cNvSpPr/>
            <p:nvPr/>
          </p:nvSpPr>
          <p:spPr>
            <a:xfrm>
              <a:off x="-36512" y="4077072"/>
              <a:ext cx="9180512" cy="1661993"/>
            </a:xfrm>
            <a:prstGeom prst="rect">
              <a:avLst/>
            </a:prstGeom>
            <a:solidFill>
              <a:srgbClr val="001641"/>
            </a:solidFill>
          </p:spPr>
          <p:txBody>
            <a:bodyPr wrap="square">
              <a:spAutoFit/>
            </a:bodyPr>
            <a:lstStyle/>
            <a:p>
              <a:pPr algn="ctr"/>
              <a:endParaRPr lang="en-AU" sz="1100" dirty="0" smtClean="0">
                <a:solidFill>
                  <a:prstClr val="white"/>
                </a:solidFill>
              </a:endParaRPr>
            </a:p>
            <a:p>
              <a:pPr algn="ctr"/>
              <a:r>
                <a:rPr lang="en-AU" b="1" dirty="0" smtClean="0">
                  <a:solidFill>
                    <a:prstClr val="white"/>
                  </a:solidFill>
                </a:rPr>
                <a:t>Funded by the Australian Government</a:t>
              </a:r>
              <a:endParaRPr lang="en-AU" sz="1400" b="1"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smtClean="0">
                <a:solidFill>
                  <a:prstClr val="white"/>
                </a:solidFill>
              </a:endParaRPr>
            </a:p>
            <a:p>
              <a:pPr algn="ctr"/>
              <a:endParaRPr lang="en-AU"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35" y="4607262"/>
              <a:ext cx="7772727"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64412018"/>
      </p:ext>
    </p:extLst>
  </p:cSld>
  <p:clrMapOvr>
    <a:masterClrMapping/>
  </p:clrMapOvr>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DTA 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1508310727"/>
      </p:ext>
    </p:extLst>
  </p:cSld>
  <p:clrMapOvr>
    <a:masterClrMapping/>
  </p:clrMapOvr>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DTA + UOW blank">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59104"/>
          <a:stretch/>
        </p:blipFill>
        <p:spPr>
          <a:xfrm>
            <a:off x="8172400" y="6093376"/>
            <a:ext cx="882809" cy="720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24446029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Blank - blue">
    <p:bg>
      <p:bgPr>
        <a:solidFill>
          <a:srgbClr val="00164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539405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257128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GREEN - blank">
    <p:spTree>
      <p:nvGrpSpPr>
        <p:cNvPr id="1" name=""/>
        <p:cNvGrpSpPr/>
        <p:nvPr/>
      </p:nvGrpSpPr>
      <p:grpSpPr>
        <a:xfrm>
          <a:off x="0" y="0"/>
          <a:ext cx="0" cy="0"/>
          <a:chOff x="0" y="0"/>
          <a:chExt cx="0" cy="0"/>
        </a:xfrm>
      </p:grpSpPr>
      <p:sp>
        <p:nvSpPr>
          <p:cNvPr id="8" name="Rectangle 7"/>
          <p:cNvSpPr/>
          <p:nvPr userDrawn="1"/>
        </p:nvSpPr>
        <p:spPr>
          <a:xfrm rot="5400000">
            <a:off x="1132916" y="-1125700"/>
            <a:ext cx="6886924" cy="9135244"/>
          </a:xfrm>
          <a:prstGeom prst="rect">
            <a:avLst/>
          </a:prstGeom>
          <a:gradFill flip="none" rotWithShape="1">
            <a:gsLst>
              <a:gs pos="0">
                <a:srgbClr val="BAD532"/>
              </a:gs>
              <a:gs pos="100000">
                <a:srgbClr val="00A651"/>
              </a:gs>
            </a:gsLst>
            <a:path path="rect">
              <a:fillToRect t="100000" r="100000"/>
            </a:path>
            <a:tileRect l="-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6114409"/>
            <a:ext cx="624855" cy="626959"/>
          </a:xfrm>
          <a:prstGeom prst="rect">
            <a:avLst/>
          </a:prstGeom>
        </p:spPr>
      </p:pic>
    </p:spTree>
    <p:extLst>
      <p:ext uri="{BB962C8B-B14F-4D97-AF65-F5344CB8AC3E}">
        <p14:creationId xmlns:p14="http://schemas.microsoft.com/office/powerpoint/2010/main" val="3350382161"/>
      </p:ext>
    </p:extLst>
  </p:cSld>
  <p:clrMapOvr>
    <a:masterClrMapping/>
  </p:clrMapOvr>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obj">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60237E9-D5E7-4432-8218-73B91F090380}"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AU">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E45EF220-CDC4-4352-A4AC-F1EEF3029F51}"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7" name="Rectangle 6"/>
          <p:cNvSpPr/>
          <p:nvPr userDrawn="1"/>
        </p:nvSpPr>
        <p:spPr>
          <a:xfrm>
            <a:off x="0" y="0"/>
            <a:ext cx="9144000" cy="692696"/>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rgbClr val="F8981D"/>
              </a:solidFill>
            </a:endParaRPr>
          </a:p>
        </p:txBody>
      </p:sp>
      <p:sp>
        <p:nvSpPr>
          <p:cNvPr id="9" name="Rectangle 8"/>
          <p:cNvSpPr/>
          <p:nvPr userDrawn="1"/>
        </p:nvSpPr>
        <p:spPr>
          <a:xfrm>
            <a:off x="0" y="6031406"/>
            <a:ext cx="9144000" cy="836712"/>
          </a:xfrm>
          <a:prstGeom prst="rect">
            <a:avLst/>
          </a:prstGeom>
          <a:solidFill>
            <a:srgbClr val="7BC1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prstClr val="white"/>
              </a:solidFill>
            </a:endParaRPr>
          </a:p>
        </p:txBody>
      </p:sp>
    </p:spTree>
    <p:extLst>
      <p:ext uri="{BB962C8B-B14F-4D97-AF65-F5344CB8AC3E}">
        <p14:creationId xmlns:p14="http://schemas.microsoft.com/office/powerpoint/2010/main" val="38595507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78.xml"/><Relationship Id="rId4" Type="http://schemas.openxmlformats.org/officeDocument/2006/relationships/slideLayout" Target="../slideLayouts/slideLayout79.xml"/><Relationship Id="rId5" Type="http://schemas.openxmlformats.org/officeDocument/2006/relationships/slideLayout" Target="../slideLayouts/slideLayout80.xml"/><Relationship Id="rId6" Type="http://schemas.openxmlformats.org/officeDocument/2006/relationships/slideLayout" Target="../slideLayouts/slideLayout81.xml"/><Relationship Id="rId7" Type="http://schemas.openxmlformats.org/officeDocument/2006/relationships/slideLayout" Target="../slideLayouts/slideLayout82.xml"/><Relationship Id="rId8" Type="http://schemas.openxmlformats.org/officeDocument/2006/relationships/slideLayout" Target="../slideLayouts/slideLayout83.xml"/><Relationship Id="rId9" Type="http://schemas.openxmlformats.org/officeDocument/2006/relationships/theme" Target="../theme/theme10.xml"/><Relationship Id="rId1" Type="http://schemas.openxmlformats.org/officeDocument/2006/relationships/slideLayout" Target="../slideLayouts/slideLayout76.xml"/><Relationship Id="rId2" Type="http://schemas.openxmlformats.org/officeDocument/2006/relationships/slideLayout" Target="../slideLayouts/slideLayout77.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theme" Target="../theme/theme11.xml"/><Relationship Id="rId1" Type="http://schemas.openxmlformats.org/officeDocument/2006/relationships/slideLayout" Target="../slideLayouts/slideLayout84.xml"/><Relationship Id="rId2" Type="http://schemas.openxmlformats.org/officeDocument/2006/relationships/slideLayout" Target="../slideLayouts/slideLayout8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94.xml"/><Relationship Id="rId4" Type="http://schemas.openxmlformats.org/officeDocument/2006/relationships/slideLayout" Target="../slideLayouts/slideLayout95.xml"/><Relationship Id="rId5" Type="http://schemas.openxmlformats.org/officeDocument/2006/relationships/slideLayout" Target="../slideLayouts/slideLayout96.xml"/><Relationship Id="rId6" Type="http://schemas.openxmlformats.org/officeDocument/2006/relationships/slideLayout" Target="../slideLayouts/slideLayout97.xml"/><Relationship Id="rId7" Type="http://schemas.openxmlformats.org/officeDocument/2006/relationships/slideLayout" Target="../slideLayouts/slideLayout98.xml"/><Relationship Id="rId8" Type="http://schemas.openxmlformats.org/officeDocument/2006/relationships/slideLayout" Target="../slideLayouts/slideLayout99.xml"/><Relationship Id="rId9" Type="http://schemas.openxmlformats.org/officeDocument/2006/relationships/theme" Target="../theme/theme12.xml"/><Relationship Id="rId1" Type="http://schemas.openxmlformats.org/officeDocument/2006/relationships/slideLayout" Target="../slideLayouts/slideLayout92.xml"/><Relationship Id="rId2" Type="http://schemas.openxmlformats.org/officeDocument/2006/relationships/slideLayout" Target="../slideLayouts/slideLayout93.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102.xml"/><Relationship Id="rId4" Type="http://schemas.openxmlformats.org/officeDocument/2006/relationships/slideLayout" Target="../slideLayouts/slideLayout103.xml"/><Relationship Id="rId5" Type="http://schemas.openxmlformats.org/officeDocument/2006/relationships/slideLayout" Target="../slideLayouts/slideLayout104.xml"/><Relationship Id="rId6" Type="http://schemas.openxmlformats.org/officeDocument/2006/relationships/slideLayout" Target="../slideLayouts/slideLayout105.xml"/><Relationship Id="rId7" Type="http://schemas.openxmlformats.org/officeDocument/2006/relationships/slideLayout" Target="../slideLayouts/slideLayout106.xml"/><Relationship Id="rId8" Type="http://schemas.openxmlformats.org/officeDocument/2006/relationships/slideLayout" Target="../slideLayouts/slideLayout107.xml"/><Relationship Id="rId9" Type="http://schemas.openxmlformats.org/officeDocument/2006/relationships/theme" Target="../theme/theme13.xml"/><Relationship Id="rId1" Type="http://schemas.openxmlformats.org/officeDocument/2006/relationships/slideLayout" Target="../slideLayouts/slideLayout100.xml"/><Relationship Id="rId2" Type="http://schemas.openxmlformats.org/officeDocument/2006/relationships/slideLayout" Target="../slideLayouts/slideLayout101.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110.xml"/><Relationship Id="rId4" Type="http://schemas.openxmlformats.org/officeDocument/2006/relationships/slideLayout" Target="../slideLayouts/slideLayout111.xml"/><Relationship Id="rId5" Type="http://schemas.openxmlformats.org/officeDocument/2006/relationships/slideLayout" Target="../slideLayouts/slideLayout112.xml"/><Relationship Id="rId6" Type="http://schemas.openxmlformats.org/officeDocument/2006/relationships/slideLayout" Target="../slideLayouts/slideLayout113.xml"/><Relationship Id="rId7" Type="http://schemas.openxmlformats.org/officeDocument/2006/relationships/slideLayout" Target="../slideLayouts/slideLayout114.xml"/><Relationship Id="rId8" Type="http://schemas.openxmlformats.org/officeDocument/2006/relationships/slideLayout" Target="../slideLayouts/slideLayout115.xml"/><Relationship Id="rId9" Type="http://schemas.openxmlformats.org/officeDocument/2006/relationships/theme" Target="../theme/theme14.xml"/><Relationship Id="rId1" Type="http://schemas.openxmlformats.org/officeDocument/2006/relationships/slideLayout" Target="../slideLayouts/slideLayout108.xml"/><Relationship Id="rId2" Type="http://schemas.openxmlformats.org/officeDocument/2006/relationships/slideLayout" Target="../slideLayouts/slideLayout109.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118.xml"/><Relationship Id="rId4" Type="http://schemas.openxmlformats.org/officeDocument/2006/relationships/slideLayout" Target="../slideLayouts/slideLayout119.xml"/><Relationship Id="rId5" Type="http://schemas.openxmlformats.org/officeDocument/2006/relationships/slideLayout" Target="../slideLayouts/slideLayout120.xml"/><Relationship Id="rId6" Type="http://schemas.openxmlformats.org/officeDocument/2006/relationships/slideLayout" Target="../slideLayouts/slideLayout121.xml"/><Relationship Id="rId7" Type="http://schemas.openxmlformats.org/officeDocument/2006/relationships/slideLayout" Target="../slideLayouts/slideLayout122.xml"/><Relationship Id="rId8" Type="http://schemas.openxmlformats.org/officeDocument/2006/relationships/slideLayout" Target="../slideLayouts/slideLayout123.xml"/><Relationship Id="rId9" Type="http://schemas.openxmlformats.org/officeDocument/2006/relationships/theme" Target="../theme/theme15.xml"/><Relationship Id="rId1" Type="http://schemas.openxmlformats.org/officeDocument/2006/relationships/slideLayout" Target="../slideLayouts/slideLayout116.xml"/><Relationship Id="rId2" Type="http://schemas.openxmlformats.org/officeDocument/2006/relationships/slideLayout" Target="../slideLayouts/slideLayout117.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126.xml"/><Relationship Id="rId4" Type="http://schemas.openxmlformats.org/officeDocument/2006/relationships/slideLayout" Target="../slideLayouts/slideLayout127.xml"/><Relationship Id="rId5" Type="http://schemas.openxmlformats.org/officeDocument/2006/relationships/slideLayout" Target="../slideLayouts/slideLayout128.xml"/><Relationship Id="rId6" Type="http://schemas.openxmlformats.org/officeDocument/2006/relationships/slideLayout" Target="../slideLayouts/slideLayout129.xml"/><Relationship Id="rId7" Type="http://schemas.openxmlformats.org/officeDocument/2006/relationships/slideLayout" Target="../slideLayouts/slideLayout130.xml"/><Relationship Id="rId8" Type="http://schemas.openxmlformats.org/officeDocument/2006/relationships/slideLayout" Target="../slideLayouts/slideLayout131.xml"/><Relationship Id="rId9" Type="http://schemas.openxmlformats.org/officeDocument/2006/relationships/theme" Target="../theme/theme16.xml"/><Relationship Id="rId1" Type="http://schemas.openxmlformats.org/officeDocument/2006/relationships/slideLayout" Target="../slideLayouts/slideLayout124.xml"/><Relationship Id="rId2" Type="http://schemas.openxmlformats.org/officeDocument/2006/relationships/slideLayout" Target="../slideLayouts/slideLayout125.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134.xml"/><Relationship Id="rId4" Type="http://schemas.openxmlformats.org/officeDocument/2006/relationships/slideLayout" Target="../slideLayouts/slideLayout135.xml"/><Relationship Id="rId5" Type="http://schemas.openxmlformats.org/officeDocument/2006/relationships/slideLayout" Target="../slideLayouts/slideLayout136.xml"/><Relationship Id="rId6" Type="http://schemas.openxmlformats.org/officeDocument/2006/relationships/slideLayout" Target="../slideLayouts/slideLayout137.xml"/><Relationship Id="rId7" Type="http://schemas.openxmlformats.org/officeDocument/2006/relationships/slideLayout" Target="../slideLayouts/slideLayout138.xml"/><Relationship Id="rId8" Type="http://schemas.openxmlformats.org/officeDocument/2006/relationships/slideLayout" Target="../slideLayouts/slideLayout139.xml"/><Relationship Id="rId9" Type="http://schemas.openxmlformats.org/officeDocument/2006/relationships/theme" Target="../theme/theme17.xml"/><Relationship Id="rId1" Type="http://schemas.openxmlformats.org/officeDocument/2006/relationships/slideLayout" Target="../slideLayouts/slideLayout132.xml"/><Relationship Id="rId2" Type="http://schemas.openxmlformats.org/officeDocument/2006/relationships/slideLayout" Target="../slideLayouts/slideLayout133.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142.xml"/><Relationship Id="rId4" Type="http://schemas.openxmlformats.org/officeDocument/2006/relationships/slideLayout" Target="../slideLayouts/slideLayout143.xml"/><Relationship Id="rId5" Type="http://schemas.openxmlformats.org/officeDocument/2006/relationships/slideLayout" Target="../slideLayouts/slideLayout144.xml"/><Relationship Id="rId6" Type="http://schemas.openxmlformats.org/officeDocument/2006/relationships/slideLayout" Target="../slideLayouts/slideLayout145.xml"/><Relationship Id="rId7" Type="http://schemas.openxmlformats.org/officeDocument/2006/relationships/slideLayout" Target="../slideLayouts/slideLayout146.xml"/><Relationship Id="rId8" Type="http://schemas.openxmlformats.org/officeDocument/2006/relationships/slideLayout" Target="../slideLayouts/slideLayout147.xml"/><Relationship Id="rId9" Type="http://schemas.openxmlformats.org/officeDocument/2006/relationships/theme" Target="../theme/theme18.xml"/><Relationship Id="rId1" Type="http://schemas.openxmlformats.org/officeDocument/2006/relationships/slideLayout" Target="../slideLayouts/slideLayout140.xml"/><Relationship Id="rId2" Type="http://schemas.openxmlformats.org/officeDocument/2006/relationships/slideLayout" Target="../slideLayouts/slideLayout141.xml"/></Relationships>
</file>

<file path=ppt/slideMasters/_rels/slideMaster19.xml.rels><?xml version="1.0" encoding="UTF-8" standalone="yes"?>
<Relationships xmlns="http://schemas.openxmlformats.org/package/2006/relationships"><Relationship Id="rId3" Type="http://schemas.openxmlformats.org/officeDocument/2006/relationships/slideLayout" Target="../slideLayouts/slideLayout150.xml"/><Relationship Id="rId4" Type="http://schemas.openxmlformats.org/officeDocument/2006/relationships/slideLayout" Target="../slideLayouts/slideLayout151.xml"/><Relationship Id="rId5" Type="http://schemas.openxmlformats.org/officeDocument/2006/relationships/slideLayout" Target="../slideLayouts/slideLayout152.xml"/><Relationship Id="rId6" Type="http://schemas.openxmlformats.org/officeDocument/2006/relationships/slideLayout" Target="../slideLayouts/slideLayout153.xml"/><Relationship Id="rId7" Type="http://schemas.openxmlformats.org/officeDocument/2006/relationships/slideLayout" Target="../slideLayouts/slideLayout154.xml"/><Relationship Id="rId8" Type="http://schemas.openxmlformats.org/officeDocument/2006/relationships/slideLayout" Target="../slideLayouts/slideLayout155.xml"/><Relationship Id="rId9" Type="http://schemas.openxmlformats.org/officeDocument/2006/relationships/theme" Target="../theme/theme19.xml"/><Relationship Id="rId1" Type="http://schemas.openxmlformats.org/officeDocument/2006/relationships/slideLayout" Target="../slideLayouts/slideLayout148.xml"/><Relationship Id="rId2" Type="http://schemas.openxmlformats.org/officeDocument/2006/relationships/slideLayout" Target="../slideLayouts/slideLayout14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_rels/slideMaster20.xml.rels><?xml version="1.0" encoding="UTF-8" standalone="yes"?>
<Relationships xmlns="http://schemas.openxmlformats.org/package/2006/relationships"><Relationship Id="rId3" Type="http://schemas.openxmlformats.org/officeDocument/2006/relationships/slideLayout" Target="../slideLayouts/slideLayout158.xml"/><Relationship Id="rId4" Type="http://schemas.openxmlformats.org/officeDocument/2006/relationships/slideLayout" Target="../slideLayouts/slideLayout159.xml"/><Relationship Id="rId5" Type="http://schemas.openxmlformats.org/officeDocument/2006/relationships/slideLayout" Target="../slideLayouts/slideLayout160.xml"/><Relationship Id="rId6" Type="http://schemas.openxmlformats.org/officeDocument/2006/relationships/slideLayout" Target="../slideLayouts/slideLayout161.xml"/><Relationship Id="rId7" Type="http://schemas.openxmlformats.org/officeDocument/2006/relationships/slideLayout" Target="../slideLayouts/slideLayout162.xml"/><Relationship Id="rId8" Type="http://schemas.openxmlformats.org/officeDocument/2006/relationships/slideLayout" Target="../slideLayouts/slideLayout163.xml"/><Relationship Id="rId9" Type="http://schemas.openxmlformats.org/officeDocument/2006/relationships/theme" Target="../theme/theme20.xml"/><Relationship Id="rId1" Type="http://schemas.openxmlformats.org/officeDocument/2006/relationships/slideLayout" Target="../slideLayouts/slideLayout156.xml"/><Relationship Id="rId2" Type="http://schemas.openxmlformats.org/officeDocument/2006/relationships/slideLayout" Target="../slideLayouts/slideLayout157.xml"/></Relationships>
</file>

<file path=ppt/slideMasters/_rels/slideMaster21.xml.rels><?xml version="1.0" encoding="UTF-8" standalone="yes"?>
<Relationships xmlns="http://schemas.openxmlformats.org/package/2006/relationships"><Relationship Id="rId3" Type="http://schemas.openxmlformats.org/officeDocument/2006/relationships/slideLayout" Target="../slideLayouts/slideLayout166.xml"/><Relationship Id="rId4" Type="http://schemas.openxmlformats.org/officeDocument/2006/relationships/slideLayout" Target="../slideLayouts/slideLayout167.xml"/><Relationship Id="rId5" Type="http://schemas.openxmlformats.org/officeDocument/2006/relationships/slideLayout" Target="../slideLayouts/slideLayout168.xml"/><Relationship Id="rId6" Type="http://schemas.openxmlformats.org/officeDocument/2006/relationships/slideLayout" Target="../slideLayouts/slideLayout169.xml"/><Relationship Id="rId7" Type="http://schemas.openxmlformats.org/officeDocument/2006/relationships/slideLayout" Target="../slideLayouts/slideLayout170.xml"/><Relationship Id="rId8" Type="http://schemas.openxmlformats.org/officeDocument/2006/relationships/slideLayout" Target="../slideLayouts/slideLayout171.xml"/><Relationship Id="rId9" Type="http://schemas.openxmlformats.org/officeDocument/2006/relationships/theme" Target="../theme/theme21.xml"/><Relationship Id="rId1" Type="http://schemas.openxmlformats.org/officeDocument/2006/relationships/slideLayout" Target="../slideLayouts/slideLayout164.xml"/><Relationship Id="rId2" Type="http://schemas.openxmlformats.org/officeDocument/2006/relationships/slideLayout" Target="../slideLayouts/slideLayout16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2.xml"/><Relationship Id="rId4" Type="http://schemas.openxmlformats.org/officeDocument/2006/relationships/slideLayout" Target="../slideLayouts/slideLayout23.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 Id="rId9" Type="http://schemas.openxmlformats.org/officeDocument/2006/relationships/theme" Target="../theme/theme3.xml"/><Relationship Id="rId1" Type="http://schemas.openxmlformats.org/officeDocument/2006/relationships/slideLayout" Target="../slideLayouts/slideLayout20.xml"/><Relationship Id="rId2"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4" Type="http://schemas.openxmlformats.org/officeDocument/2006/relationships/slideLayout" Target="../slideLayouts/slideLayout31.xml"/><Relationship Id="rId5" Type="http://schemas.openxmlformats.org/officeDocument/2006/relationships/slideLayout" Target="../slideLayouts/slideLayout32.xml"/><Relationship Id="rId6" Type="http://schemas.openxmlformats.org/officeDocument/2006/relationships/slideLayout" Target="../slideLayouts/slideLayout33.xml"/><Relationship Id="rId7" Type="http://schemas.openxmlformats.org/officeDocument/2006/relationships/slideLayout" Target="../slideLayouts/slideLayout34.xml"/><Relationship Id="rId8" Type="http://schemas.openxmlformats.org/officeDocument/2006/relationships/slideLayout" Target="../slideLayouts/slideLayout35.xml"/><Relationship Id="rId9" Type="http://schemas.openxmlformats.org/officeDocument/2006/relationships/theme" Target="../theme/theme4.xml"/><Relationship Id="rId1" Type="http://schemas.openxmlformats.org/officeDocument/2006/relationships/slideLayout" Target="../slideLayouts/slideLayout28.xml"/><Relationship Id="rId2"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theme" Target="../theme/theme5.xml"/><Relationship Id="rId1" Type="http://schemas.openxmlformats.org/officeDocument/2006/relationships/slideLayout" Target="../slideLayouts/slideLayout36.xml"/><Relationship Id="rId2" Type="http://schemas.openxmlformats.org/officeDocument/2006/relationships/slideLayout" Target="../slideLayouts/slideLayout37.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6.xml"/><Relationship Id="rId4" Type="http://schemas.openxmlformats.org/officeDocument/2006/relationships/slideLayout" Target="../slideLayouts/slideLayout47.xml"/><Relationship Id="rId5" Type="http://schemas.openxmlformats.org/officeDocument/2006/relationships/slideLayout" Target="../slideLayouts/slideLayout48.xml"/><Relationship Id="rId6" Type="http://schemas.openxmlformats.org/officeDocument/2006/relationships/slideLayout" Target="../slideLayouts/slideLayout49.xml"/><Relationship Id="rId7" Type="http://schemas.openxmlformats.org/officeDocument/2006/relationships/slideLayout" Target="../slideLayouts/slideLayout50.xml"/><Relationship Id="rId8" Type="http://schemas.openxmlformats.org/officeDocument/2006/relationships/slideLayout" Target="../slideLayouts/slideLayout51.xml"/><Relationship Id="rId9" Type="http://schemas.openxmlformats.org/officeDocument/2006/relationships/theme" Target="../theme/theme6.xml"/><Relationship Id="rId1" Type="http://schemas.openxmlformats.org/officeDocument/2006/relationships/slideLayout" Target="../slideLayouts/slideLayout44.xml"/><Relationship Id="rId2" Type="http://schemas.openxmlformats.org/officeDocument/2006/relationships/slideLayout" Target="../slideLayouts/slideLayout4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54.xml"/><Relationship Id="rId4" Type="http://schemas.openxmlformats.org/officeDocument/2006/relationships/slideLayout" Target="../slideLayouts/slideLayout55.xml"/><Relationship Id="rId5" Type="http://schemas.openxmlformats.org/officeDocument/2006/relationships/slideLayout" Target="../slideLayouts/slideLayout56.xml"/><Relationship Id="rId6" Type="http://schemas.openxmlformats.org/officeDocument/2006/relationships/slideLayout" Target="../slideLayouts/slideLayout57.xml"/><Relationship Id="rId7" Type="http://schemas.openxmlformats.org/officeDocument/2006/relationships/slideLayout" Target="../slideLayouts/slideLayout58.xml"/><Relationship Id="rId8" Type="http://schemas.openxmlformats.org/officeDocument/2006/relationships/slideLayout" Target="../slideLayouts/slideLayout59.xml"/><Relationship Id="rId9" Type="http://schemas.openxmlformats.org/officeDocument/2006/relationships/theme" Target="../theme/theme7.xml"/><Relationship Id="rId1" Type="http://schemas.openxmlformats.org/officeDocument/2006/relationships/slideLayout" Target="../slideLayouts/slideLayout52.xml"/><Relationship Id="rId2" Type="http://schemas.openxmlformats.org/officeDocument/2006/relationships/slideLayout" Target="../slideLayouts/slideLayout53.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theme" Target="../theme/theme8.xml"/><Relationship Id="rId1" Type="http://schemas.openxmlformats.org/officeDocument/2006/relationships/slideLayout" Target="../slideLayouts/slideLayout60.xml"/><Relationship Id="rId2" Type="http://schemas.openxmlformats.org/officeDocument/2006/relationships/slideLayout" Target="../slideLayouts/slideLayout61.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70.xml"/><Relationship Id="rId4" Type="http://schemas.openxmlformats.org/officeDocument/2006/relationships/slideLayout" Target="../slideLayouts/slideLayout71.xml"/><Relationship Id="rId5" Type="http://schemas.openxmlformats.org/officeDocument/2006/relationships/slideLayout" Target="../slideLayouts/slideLayout72.xml"/><Relationship Id="rId6" Type="http://schemas.openxmlformats.org/officeDocument/2006/relationships/slideLayout" Target="../slideLayouts/slideLayout73.xml"/><Relationship Id="rId7" Type="http://schemas.openxmlformats.org/officeDocument/2006/relationships/slideLayout" Target="../slideLayouts/slideLayout74.xml"/><Relationship Id="rId8" Type="http://schemas.openxmlformats.org/officeDocument/2006/relationships/slideLayout" Target="../slideLayouts/slideLayout75.xml"/><Relationship Id="rId9" Type="http://schemas.openxmlformats.org/officeDocument/2006/relationships/theme" Target="../theme/theme9.xml"/><Relationship Id="rId1" Type="http://schemas.openxmlformats.org/officeDocument/2006/relationships/slideLayout" Target="../slideLayouts/slideLayout68.xml"/><Relationship Id="rId2"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660232"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t>
            </a:r>
            <a:endParaRPr lang="en-GB" dirty="0"/>
          </a:p>
        </p:txBody>
      </p:sp>
      <p:pic>
        <p:nvPicPr>
          <p:cNvPr id="7" name="Picture 6"/>
          <p:cNvPicPr/>
          <p:nvPr userDrawn="1"/>
        </p:nvPicPr>
        <p:blipFill>
          <a:blip r:embed="rId13" cstate="print">
            <a:extLst>
              <a:ext uri="{28A0092B-C50C-407E-A947-70E740481C1C}">
                <a14:useLocalDpi xmlns:a14="http://schemas.microsoft.com/office/drawing/2010/main" val="0"/>
              </a:ext>
            </a:extLst>
          </a:blip>
          <a:stretch>
            <a:fillRect/>
          </a:stretch>
        </p:blipFill>
        <p:spPr>
          <a:xfrm>
            <a:off x="7092280" y="188639"/>
            <a:ext cx="1979712" cy="1111533"/>
          </a:xfrm>
          <a:prstGeom prst="rect">
            <a:avLst/>
          </a:prstGeom>
        </p:spPr>
      </p:pic>
      <p:pic>
        <p:nvPicPr>
          <p:cNvPr id="9" name="Picture 8" descr="Dementia-Logo Leaves-CMYK.eps"/>
          <p:cNvPicPr>
            <a:picLocks noChangeAspect="1"/>
          </p:cNvPicPr>
          <p:nvPr userDrawn="1"/>
        </p:nvPicPr>
        <p:blipFill>
          <a:blip r:embed="rId14"/>
          <a:srcRect/>
          <a:stretch>
            <a:fillRect/>
          </a:stretch>
        </p:blipFill>
        <p:spPr bwMode="auto">
          <a:xfrm>
            <a:off x="162039" y="5733256"/>
            <a:ext cx="1005499" cy="989539"/>
          </a:xfrm>
          <a:prstGeom prst="rect">
            <a:avLst/>
          </a:prstGeom>
          <a:noFill/>
          <a:ln w="9525">
            <a:noFill/>
            <a:miter lim="800000"/>
            <a:headEnd/>
            <a:tailEnd/>
          </a:ln>
        </p:spPr>
      </p:pic>
      <p:sp>
        <p:nvSpPr>
          <p:cNvPr id="10" name="TextBox 11"/>
          <p:cNvSpPr txBox="1">
            <a:spLocks noChangeArrowheads="1"/>
          </p:cNvSpPr>
          <p:nvPr userDrawn="1"/>
        </p:nvSpPr>
        <p:spPr bwMode="auto">
          <a:xfrm>
            <a:off x="1105573" y="6228025"/>
            <a:ext cx="1028198" cy="215444"/>
          </a:xfrm>
          <a:prstGeom prst="rect">
            <a:avLst/>
          </a:prstGeom>
          <a:noFill/>
          <a:ln w="9525">
            <a:noFill/>
            <a:miter lim="800000"/>
            <a:headEnd/>
            <a:tailEnd/>
          </a:ln>
        </p:spPr>
        <p:txBody>
          <a:bodyPr wrap="square">
            <a:spAutoFit/>
          </a:bodyPr>
          <a:lstStyle/>
          <a:p>
            <a:pPr algn="l">
              <a:defRPr/>
            </a:pPr>
            <a:r>
              <a:rPr lang="pl-PL" sz="1200" baseline="30000" dirty="0">
                <a:latin typeface="Arial" pitchFamily="34" charset="0"/>
                <a:ea typeface="ヒラギノ角ゴ ProN W3" charset="-128"/>
                <a:cs typeface="Arial" pitchFamily="34" charset="0"/>
                <a:sym typeface="Gill Sans" charset="0"/>
              </a:rPr>
              <a:t>www.dtsc.com.au</a:t>
            </a:r>
          </a:p>
        </p:txBody>
      </p:sp>
      <p:sp>
        <p:nvSpPr>
          <p:cNvPr id="11" name="TextBox 10"/>
          <p:cNvSpPr txBox="1"/>
          <p:nvPr userDrawn="1"/>
        </p:nvSpPr>
        <p:spPr>
          <a:xfrm>
            <a:off x="1619672" y="6410364"/>
            <a:ext cx="6796166" cy="307777"/>
          </a:xfrm>
          <a:prstGeom prst="rect">
            <a:avLst/>
          </a:prstGeom>
          <a:noFill/>
        </p:spPr>
        <p:txBody>
          <a:bodyPr wrap="square" rtlCol="0">
            <a:spAutoFit/>
          </a:bodyPr>
          <a:lstStyle/>
          <a:p>
            <a:r>
              <a:rPr lang="en-AU" sz="1400" dirty="0" smtClean="0"/>
              <a:t>The Dementia Training Study Centres Program is supported by the Australian Government</a:t>
            </a:r>
            <a:endParaRPr lang="en-AU" sz="1400" dirty="0"/>
          </a:p>
        </p:txBody>
      </p:sp>
      <p:sp>
        <p:nvSpPr>
          <p:cNvPr id="18" name="TextBox 11"/>
          <p:cNvSpPr txBox="1">
            <a:spLocks noChangeArrowheads="1"/>
          </p:cNvSpPr>
          <p:nvPr userDrawn="1"/>
        </p:nvSpPr>
        <p:spPr bwMode="auto">
          <a:xfrm>
            <a:off x="6983760" y="1038563"/>
            <a:ext cx="2088232" cy="261610"/>
          </a:xfrm>
          <a:prstGeom prst="rect">
            <a:avLst/>
          </a:prstGeom>
          <a:noFill/>
          <a:ln w="9525">
            <a:noFill/>
            <a:miter lim="800000"/>
            <a:headEnd/>
            <a:tailEnd/>
          </a:ln>
        </p:spPr>
        <p:txBody>
          <a:bodyPr wrap="square">
            <a:spAutoFit/>
          </a:bodyPr>
          <a:lstStyle/>
          <a:p>
            <a:pPr algn="l"/>
            <a:r>
              <a:rPr lang="pl-PL" sz="1100" baseline="30000" dirty="0" smtClean="0">
                <a:latin typeface="Arial" pitchFamily="34" charset="0"/>
                <a:cs typeface="Arial" pitchFamily="34" charset="0"/>
              </a:rPr>
              <a:t>NSW / ACT</a:t>
            </a:r>
            <a:r>
              <a:rPr lang="en-AU" sz="1100" baseline="30000" dirty="0" smtClean="0">
                <a:latin typeface="Arial" pitchFamily="34" charset="0"/>
                <a:cs typeface="Arial" pitchFamily="34" charset="0"/>
              </a:rPr>
              <a:t> </a:t>
            </a:r>
            <a:r>
              <a:rPr lang="pl-PL" sz="1100" baseline="30000" dirty="0" smtClean="0">
                <a:latin typeface="Arial" pitchFamily="34" charset="0"/>
                <a:cs typeface="Arial" pitchFamily="34" charset="0"/>
              </a:rPr>
              <a:t>|</a:t>
            </a:r>
            <a:r>
              <a:rPr lang="en-AU" sz="1100" baseline="0" dirty="0" smtClean="0">
                <a:latin typeface="Arial" pitchFamily="34" charset="0"/>
                <a:cs typeface="Arial" pitchFamily="34" charset="0"/>
              </a:rPr>
              <a:t> </a:t>
            </a:r>
            <a:r>
              <a:rPr lang="pl-PL" sz="1100" baseline="30000" dirty="0" smtClean="0">
                <a:latin typeface="Arial" pitchFamily="34" charset="0"/>
                <a:cs typeface="Arial" pitchFamily="34" charset="0"/>
              </a:rPr>
              <a:t>QLD</a:t>
            </a:r>
            <a:r>
              <a:rPr lang="en-AU" sz="1100" baseline="30000" dirty="0" smtClean="0">
                <a:latin typeface="Arial" pitchFamily="34" charset="0"/>
                <a:cs typeface="Arial" pitchFamily="34" charset="0"/>
              </a:rPr>
              <a:t> </a:t>
            </a:r>
            <a:r>
              <a:rPr lang="pl-PL" sz="1100" baseline="30000" dirty="0" smtClean="0">
                <a:latin typeface="Arial" pitchFamily="34" charset="0"/>
                <a:cs typeface="Arial" pitchFamily="34" charset="0"/>
              </a:rPr>
              <a:t>| SA / NT | VIC / TAS</a:t>
            </a:r>
            <a:r>
              <a:rPr lang="en-AU" sz="1100" baseline="30000" dirty="0" smtClean="0">
                <a:latin typeface="Arial" pitchFamily="34" charset="0"/>
                <a:cs typeface="Arial" pitchFamily="34" charset="0"/>
              </a:rPr>
              <a:t> </a:t>
            </a:r>
            <a:r>
              <a:rPr lang="pl-PL" sz="1100" baseline="30000" dirty="0" smtClean="0">
                <a:latin typeface="Arial" pitchFamily="34" charset="0"/>
                <a:cs typeface="Arial" pitchFamily="34" charset="0"/>
              </a:rPr>
              <a:t>| WA</a:t>
            </a:r>
            <a:endParaRPr lang="pl-PL" sz="1100" baseline="30000"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158501205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908745251"/>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23920281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2465885248"/>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411255817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454867156"/>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547069979"/>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1296356953"/>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4273842037"/>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1152833694"/>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559399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1949769685"/>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94848621"/>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9144386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8732269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223654482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888742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266578628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242087989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F6DC86-3D92-476F-837A-E82080DB3C58}" type="datetimeFigureOut">
              <a:rPr lang="en-AU" smtClean="0">
                <a:solidFill>
                  <a:srgbClr val="E7DEC9">
                    <a:shade val="50000"/>
                    <a:satMod val="200000"/>
                  </a:srgbClr>
                </a:solidFill>
              </a:rPr>
              <a:pPr/>
              <a:t>16/2/17</a:t>
            </a:fld>
            <a:endParaRPr lang="en-AU">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AU">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918A02-4F95-4EA2-A3F5-7426EAA1CAF4}" type="slidenum">
              <a:rPr lang="en-AU" smtClean="0">
                <a:solidFill>
                  <a:srgbClr val="E7DEC9">
                    <a:shade val="50000"/>
                    <a:satMod val="200000"/>
                  </a:srgbClr>
                </a:solidFill>
              </a:rPr>
              <a:pPr/>
              <a:t>‹#›</a:t>
            </a:fld>
            <a:endParaRPr lang="en-AU">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412335561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5.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3.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1.xml"/><Relationship Id="rId2" Type="http://schemas.openxmlformats.org/officeDocument/2006/relationships/notesSlide" Target="../notesSlides/notesSlide9.xml"/><Relationship Id="rId3"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8.xml"/><Relationship Id="rId2" Type="http://schemas.openxmlformats.org/officeDocument/2006/relationships/image" Target="../media/image11.jpg"/><Relationship Id="rId3" Type="http://schemas.openxmlformats.org/officeDocument/2006/relationships/image" Target="../media/image1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9.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7.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0.xml"/><Relationship Id="rId2" Type="http://schemas.openxmlformats.org/officeDocument/2006/relationships/image" Target="../media/image13.jp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hyperlink" Target="#_ENREF_19"/><Relationship Id="rId1" Type="http://schemas.openxmlformats.org/officeDocument/2006/relationships/slideLayout" Target="../slideLayouts/slideLayout115.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16.jpeg"/><Relationship Id="rId5" Type="http://schemas.openxmlformats.org/officeDocument/2006/relationships/image" Target="cid:image003.jpg@01CFA5B9.D5E485D0" TargetMode="External"/><Relationship Id="rId6" Type="http://schemas.openxmlformats.org/officeDocument/2006/relationships/image" Target="../media/image17.jpeg"/><Relationship Id="rId7" Type="http://schemas.openxmlformats.org/officeDocument/2006/relationships/image" Target="../media/image18.jpeg"/><Relationship Id="rId1" Type="http://schemas.openxmlformats.org/officeDocument/2006/relationships/slideLayout" Target="../slideLayouts/slideLayout142.xml"/><Relationship Id="rId2" Type="http://schemas.openxmlformats.org/officeDocument/2006/relationships/image" Target="../media/image1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3.xml"/><Relationship Id="rId2" Type="http://schemas.openxmlformats.org/officeDocument/2006/relationships/notesSlide" Target="../notesSlides/notesSlide13.xml"/><Relationship Id="rId3"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_ENREF_15"/><Relationship Id="rId4" Type="http://schemas.openxmlformats.org/officeDocument/2006/relationships/hyperlink" Target="#_ENREF_13"/><Relationship Id="rId5" Type="http://schemas.openxmlformats.org/officeDocument/2006/relationships/hyperlink" Target="#_ENREF_17"/><Relationship Id="rId6" Type="http://schemas.openxmlformats.org/officeDocument/2006/relationships/hyperlink" Target="#_ENREF_7"/><Relationship Id="rId7" Type="http://schemas.openxmlformats.org/officeDocument/2006/relationships/hyperlink" Target="#_ENREF_14"/><Relationship Id="rId1" Type="http://schemas.openxmlformats.org/officeDocument/2006/relationships/slideLayout" Target="../slideLayouts/slideLayout134.xml"/><Relationship Id="rId2" Type="http://schemas.openxmlformats.org/officeDocument/2006/relationships/hyperlink" Target="#_ENREF_6"/></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3.xml"/><Relationship Id="rId3"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1.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9.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7.xml"/><Relationship Id="rId2" Type="http://schemas.openxmlformats.org/officeDocument/2006/relationships/notesSlide" Target="../notesSlides/notesSlide6.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755576" y="2420888"/>
            <a:ext cx="7772400" cy="1470025"/>
          </a:xfrm>
        </p:spPr>
        <p:txBody>
          <a:bodyPr>
            <a:normAutofit fontScale="90000"/>
          </a:bodyPr>
          <a:lstStyle/>
          <a:p>
            <a:r>
              <a:rPr lang="en-AU" dirty="0" smtClean="0">
                <a:latin typeface="Montserrat" panose="02000505000000020004" pitchFamily="2" charset="0"/>
              </a:rPr>
              <a:t>Advancing practice in the care of people with dementia</a:t>
            </a:r>
            <a:endParaRPr lang="en-AU" dirty="0">
              <a:latin typeface="Montserrat" panose="02000505000000020004" pitchFamily="2" charset="0"/>
            </a:endParaRPr>
          </a:p>
        </p:txBody>
      </p:sp>
    </p:spTree>
    <p:extLst>
      <p:ext uri="{BB962C8B-B14F-4D97-AF65-F5344CB8AC3E}">
        <p14:creationId xmlns:p14="http://schemas.microsoft.com/office/powerpoint/2010/main" val="2488900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txBox="1">
            <a:spLocks/>
          </p:cNvSpPr>
          <p:nvPr/>
        </p:nvSpPr>
        <p:spPr>
          <a:xfrm>
            <a:off x="323528" y="1196752"/>
            <a:ext cx="8640960" cy="42050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It is not necessarily the dementia that affects the sense of self; it is often the changed relationship and responses from those around the person with dementia that has the biggest impact.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Our role as care providers is to support the person living with dementia to maintain personhood. We can achieve this through person-centred care, the quality of the relationship we develop with the person, and understanding the persons experience of dementia and of the experience of care.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itle 1"/>
          <p:cNvSpPr txBox="1">
            <a:spLocks/>
          </p:cNvSpPr>
          <p:nvPr/>
        </p:nvSpPr>
        <p:spPr>
          <a:xfrm>
            <a:off x="107504" y="116632"/>
            <a:ext cx="5904656" cy="6644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Self identity and personhood</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845291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txBox="1">
            <a:spLocks/>
          </p:cNvSpPr>
          <p:nvPr/>
        </p:nvSpPr>
        <p:spPr>
          <a:xfrm>
            <a:off x="611560" y="1484784"/>
            <a:ext cx="7941568" cy="108012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PCC has same constructs as quality care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Reflected in Quality Standards for all care settings</a:t>
            </a: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itle 1"/>
          <p:cNvSpPr txBox="1">
            <a:spLocks/>
          </p:cNvSpPr>
          <p:nvPr/>
        </p:nvSpPr>
        <p:spPr>
          <a:xfrm>
            <a:off x="195972" y="116632"/>
            <a:ext cx="8229600" cy="6029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The quality agenda and person-</a:t>
            </a:r>
            <a:r>
              <a:rPr kumimoji="0" lang="en-US" sz="2800" b="1"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centred</a:t>
            </a:r>
            <a:r>
              <a:rPr kumimoji="0" lang="en-US"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 care </a:t>
            </a:r>
            <a:endParaRPr kumimoji="0" lang="en-AU" sz="28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268845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p:nvSpPr>
        <p:spPr>
          <a:xfrm>
            <a:off x="97160" y="188640"/>
            <a:ext cx="447484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The experience of care</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Content Placeholder 2"/>
          <p:cNvSpPr txBox="1">
            <a:spLocks/>
          </p:cNvSpPr>
          <p:nvPr/>
        </p:nvSpPr>
        <p:spPr>
          <a:xfrm>
            <a:off x="456842" y="1124744"/>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recognise how our care practices impact on the person and their families. </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move away from ways of working that are centred on the task or medical condition to see the person behind the disease (</a:t>
            </a:r>
            <a:r>
              <a:rPr kumimoji="0" lang="en-AU" sz="2400" b="0"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Edvardsson</a:t>
            </a: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et al, 2010). </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the experience of being a care recipient of hospital, community or residential aged care has been described and encourages service providers to ensure their practices promote quality of care and quality of life.</a:t>
            </a: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945455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050" y="40466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The person-centred workplace</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grpSp>
        <p:nvGrpSpPr>
          <p:cNvPr id="3" name="Group 2"/>
          <p:cNvGrpSpPr/>
          <p:nvPr/>
        </p:nvGrpSpPr>
        <p:grpSpPr>
          <a:xfrm>
            <a:off x="2483768" y="3717032"/>
            <a:ext cx="3960000" cy="2520000"/>
            <a:chOff x="1835696" y="3861048"/>
            <a:chExt cx="3683486" cy="230400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4462"/>
            <a:stretch/>
          </p:blipFill>
          <p:spPr>
            <a:xfrm>
              <a:off x="1835696" y="3861048"/>
              <a:ext cx="3683486" cy="2304000"/>
            </a:xfrm>
            <a:prstGeom prst="rect">
              <a:avLst/>
            </a:prstGeom>
          </p:spPr>
        </p:pic>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90287" y="4005064"/>
              <a:ext cx="2163380" cy="1440000"/>
            </a:xfrm>
            <a:prstGeom prst="rect">
              <a:avLst/>
            </a:prstGeom>
          </p:spPr>
        </p:pic>
      </p:grpSp>
      <p:sp>
        <p:nvSpPr>
          <p:cNvPr id="6" name="Content Placeholder 2"/>
          <p:cNvSpPr txBox="1">
            <a:spLocks/>
          </p:cNvSpPr>
          <p:nvPr/>
        </p:nvSpPr>
        <p:spPr>
          <a:xfrm>
            <a:off x="395536" y="1840260"/>
            <a:ext cx="8229600" cy="17281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Kitwood</a:t>
            </a: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(1997) strongly advocated that in order for staff to provide person-centred care they need to experience a person-centred workplace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4138102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p:nvSpPr>
        <p:spPr>
          <a:xfrm>
            <a:off x="195147" y="181044"/>
            <a:ext cx="6336704"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A person-centred organisation</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Content Placeholder 2"/>
          <p:cNvSpPr txBox="1">
            <a:spLocks/>
          </p:cNvSpPr>
          <p:nvPr/>
        </p:nvSpPr>
        <p:spPr>
          <a:xfrm>
            <a:off x="480901" y="764704"/>
            <a:ext cx="8507288" cy="55446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ct val="20000"/>
              </a:spcBef>
              <a:spcAft>
                <a:spcPts val="600"/>
              </a:spcAft>
              <a:buClrTx/>
              <a:buSzTx/>
              <a:buFont typeface="Arial" pitchFamily="34" charset="0"/>
              <a:buNone/>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A person-centred organisation will have:</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a person-centred philosophy that is understood and embraced by all staff</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leadership that models person-</a:t>
            </a:r>
            <a:r>
              <a:rPr kumimoji="0" lang="en-AU" sz="1800" b="0"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centredness</a:t>
            </a: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in all actions and decisions</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relationships across the organisation that demonstrate valuing of employees</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flexible systems and processes that enable staff to move away from task oriented care</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environments that value and support people living with dementia, families and staff  and</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acknowledge the importance of supportive relationships to wellbeing                     			 (Nay et al., 2009) </a:t>
            </a:r>
            <a:endParaRPr kumimoji="0" lang="en-AU" sz="18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747144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3"/>
          <p:cNvSpPr txBox="1">
            <a:spLocks/>
          </p:cNvSpPr>
          <p:nvPr/>
        </p:nvSpPr>
        <p:spPr>
          <a:xfrm>
            <a:off x="395536" y="908720"/>
            <a:ext cx="4038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Barriers</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Poor clarity about what constitutes person-centred care</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Time restrictions</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Limited staff autonomy to choose to practice in a person-centred way</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Organisational needs being prioritised over the consumer’s needs </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(Dow et al., 2006)</a:t>
            </a:r>
            <a:endParaRPr kumimoji="0" lang="en-AU" sz="16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Content Placeholder 4"/>
          <p:cNvSpPr txBox="1">
            <a:spLocks/>
          </p:cNvSpPr>
          <p:nvPr/>
        </p:nvSpPr>
        <p:spPr>
          <a:xfrm>
            <a:off x="4716016" y="916490"/>
            <a:ext cx="4038600"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Enablers</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Knowledgeable and skilled dementia champions</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Stakeholder participation in service development</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Staff training and education</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Organisational support</a:t>
            </a:r>
          </a:p>
          <a:p>
            <a:pPr marL="342900" marR="0" lvl="0" indent="-342900" algn="l" defTabSz="914400" rtl="0" eaLnBrk="1" fontAlgn="auto" latinLnBrk="0" hangingPunct="1">
              <a:lnSpc>
                <a:spcPct val="110000"/>
              </a:lnSpc>
              <a:spcBef>
                <a:spcPct val="20000"/>
              </a:spcBef>
              <a:spcAft>
                <a:spcPts val="600"/>
              </a:spcAft>
              <a:buClrTx/>
              <a:buSzTx/>
              <a:buFont typeface="Arial" pitchFamily="34" charset="0"/>
              <a:buChar char="•"/>
              <a:tabLst/>
              <a:defRPr/>
            </a:pPr>
            <a:r>
              <a:rPr kumimoji="0" lang="en-AU" sz="20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Delivering the service in the person’s home</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(Dow et al., 2006; </a:t>
            </a:r>
            <a:r>
              <a:rPr kumimoji="0" lang="en-AU" sz="1600" b="0"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Tinney</a:t>
            </a:r>
            <a:r>
              <a:rPr kumimoji="0" lang="en-AU"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et al., 2007)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20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33756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rgbClr val="EEECE1">
                <a:shade val="45000"/>
                <a:satMod val="135000"/>
              </a:srgbClr>
              <a:prstClr val="white"/>
            </a:duotone>
            <a:extLst>
              <a:ext uri="{28A0092B-C50C-407E-A947-70E740481C1C}">
                <a14:useLocalDpi xmlns:a14="http://schemas.microsoft.com/office/drawing/2010/main" val="0"/>
              </a:ext>
            </a:extLst>
          </a:blip>
          <a:stretch>
            <a:fillRect/>
          </a:stretch>
        </p:blipFill>
        <p:spPr>
          <a:xfrm>
            <a:off x="2555776" y="3140968"/>
            <a:ext cx="4032000" cy="3024000"/>
          </a:xfrm>
          <a:prstGeom prst="rect">
            <a:avLst/>
          </a:prstGeom>
          <a:ln>
            <a:noFill/>
          </a:ln>
          <a:effectLst>
            <a:softEdge rad="112500"/>
          </a:effectLst>
        </p:spPr>
      </p:pic>
      <p:sp>
        <p:nvSpPr>
          <p:cNvPr id="3" name="Content Placeholder 2"/>
          <p:cNvSpPr txBox="1">
            <a:spLocks/>
          </p:cNvSpPr>
          <p:nvPr/>
        </p:nvSpPr>
        <p:spPr>
          <a:xfrm>
            <a:off x="1043608" y="1475656"/>
            <a:ext cx="7372344" cy="15212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Know the person: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Gather information about the person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Life history or key information?</a:t>
            </a: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itle 1"/>
          <p:cNvSpPr txBox="1">
            <a:spLocks/>
          </p:cNvSpPr>
          <p:nvPr/>
        </p:nvSpPr>
        <p:spPr>
          <a:xfrm>
            <a:off x="255109" y="332656"/>
            <a:ext cx="794384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Being person-centred</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4281277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txBox="1">
            <a:spLocks/>
          </p:cNvSpPr>
          <p:nvPr/>
        </p:nvSpPr>
        <p:spPr>
          <a:xfrm>
            <a:off x="395536" y="764704"/>
            <a:ext cx="8229600" cy="52565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ct val="20000"/>
              </a:spcBef>
              <a:spcAft>
                <a:spcPts val="600"/>
              </a:spcAft>
              <a:buClrTx/>
              <a:buSzTx/>
              <a:buFont typeface="Arial" pitchFamily="34" charset="0"/>
              <a:buNone/>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Life history can be used effectively to support staff to </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understand the person’s experiences of dementia, their needs and behaviour in the context of their life </a:t>
            </a: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provide emotional care by developing an understanding of the persons past experiences and the way they have coped with life events;</a:t>
            </a:r>
            <a:endParaRPr kumimoji="0" lang="en-AU" sz="1700" b="1"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Support the person’s identity (personhood);</a:t>
            </a:r>
            <a:endParaRPr kumimoji="0" lang="en-AU" sz="1700" b="1"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Build relationships with the person and their family as well as to support the person to develop a sense of belonging and meaningful connections with their peers;</a:t>
            </a:r>
            <a:endParaRPr kumimoji="0" lang="en-AU" sz="1700" b="1"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Support interaction and communication (verbal and behavioural);</a:t>
            </a:r>
            <a:endParaRPr kumimoji="0" lang="en-AU" sz="1700" b="1"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342900" marR="0" lvl="0" indent="-342900" algn="l" defTabSz="914400" rtl="0" eaLnBrk="1" fontAlgn="auto" latinLnBrk="0" hangingPunct="1">
              <a:lnSpc>
                <a:spcPct val="120000"/>
              </a:lnSpc>
              <a:spcBef>
                <a:spcPct val="20000"/>
              </a:spcBef>
              <a:spcAft>
                <a:spcPts val="600"/>
              </a:spcAft>
              <a:buClrTx/>
              <a:buSzTx/>
              <a:buFont typeface="Arial" pitchFamily="34" charset="0"/>
              <a:buChar char="•"/>
              <a:tabLst/>
              <a:defRPr/>
            </a:pPr>
            <a:r>
              <a:rPr kumimoji="0" lang="en-AU" sz="17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Provide individualised care such as maintaining habitual routines and access to preferred occupation and activities.</a:t>
            </a:r>
            <a:endParaRPr kumimoji="0" lang="en-AU" sz="1700" b="1"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457200" marR="0" lvl="1"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1800" b="0" i="0" u="none" strike="noStrike" kern="1200" cap="none" spc="0" normalizeH="0" baseline="0" noProof="0" dirty="0" smtClean="0">
                <a:ln>
                  <a:noFill/>
                </a:ln>
                <a:solidFill>
                  <a:srgbClr val="009242"/>
                </a:solidFill>
                <a:effectLst/>
                <a:uLnTx/>
                <a:uFillTx/>
                <a:latin typeface="Montserrat" panose="02000505000000020004" pitchFamily="2" charset="0"/>
              </a:rPr>
              <a:t> (</a:t>
            </a:r>
            <a:r>
              <a:rPr kumimoji="0" lang="en-AU" sz="1800" b="0" i="0" u="none" strike="noStrike" kern="1200" cap="none" spc="0" normalizeH="0" baseline="0" noProof="0" dirty="0" smtClean="0">
                <a:ln>
                  <a:noFill/>
                </a:ln>
                <a:solidFill>
                  <a:srgbClr val="009242"/>
                </a:solidFill>
                <a:effectLst/>
                <a:uLnTx/>
                <a:uFillTx/>
                <a:latin typeface="Montserrat" panose="02000505000000020004" pitchFamily="2" charset="0"/>
                <a:hlinkClick r:id="rId4" action="ppaction://hlinkfile" tooltip="Sanderson, 2011 #520"/>
              </a:rPr>
              <a:t>Sanderson and Lewis, 2011</a:t>
            </a:r>
            <a:r>
              <a:rPr kumimoji="0" lang="en-AU" sz="1800" b="0" i="0" u="none" strike="noStrike" kern="1200" cap="none" spc="0" normalizeH="0" baseline="0" noProof="0" dirty="0" smtClean="0">
                <a:ln>
                  <a:noFill/>
                </a:ln>
                <a:solidFill>
                  <a:srgbClr val="009242"/>
                </a:solidFill>
                <a:effectLst/>
                <a:uLnTx/>
                <a:uFillTx/>
                <a:latin typeface="Montserrat" panose="02000505000000020004" pitchFamily="2" charset="0"/>
              </a:rPr>
              <a:t>)</a:t>
            </a:r>
            <a:endParaRPr kumimoji="0" lang="en-AU" sz="1800" b="0" i="0" u="none" strike="noStrike" kern="1200" cap="none" spc="0" normalizeH="0" baseline="0" noProof="0" dirty="0">
              <a:ln>
                <a:noFill/>
              </a:ln>
              <a:solidFill>
                <a:srgbClr val="009242"/>
              </a:solidFill>
              <a:effectLst/>
              <a:uLnTx/>
              <a:uFillTx/>
              <a:latin typeface="Montserrat" panose="02000505000000020004" pitchFamily="2" charset="0"/>
            </a:endParaRPr>
          </a:p>
        </p:txBody>
      </p:sp>
      <p:sp>
        <p:nvSpPr>
          <p:cNvPr id="4" name="Title 1"/>
          <p:cNvSpPr txBox="1">
            <a:spLocks/>
          </p:cNvSpPr>
          <p:nvPr/>
        </p:nvSpPr>
        <p:spPr>
          <a:xfrm>
            <a:off x="35496" y="116632"/>
            <a:ext cx="267464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Life history</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3559510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image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04664"/>
            <a:ext cx="4390624" cy="4414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9"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2060848"/>
            <a:ext cx="4355571" cy="4447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4" descr="cid:image003.jpg@01CFA5B9.D5E485D0"/>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4259180" y="836712"/>
            <a:ext cx="4524375" cy="304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image002"/>
          <p:cNvPicPr>
            <a:picLocks noChangeAspect="1" noChangeArrowheads="1"/>
          </p:cNvPicPr>
          <p:nvPr/>
        </p:nvPicPr>
        <p:blipFill rotWithShape="1">
          <a:blip r:embed="rId6">
            <a:extLst>
              <a:ext uri="{28A0092B-C50C-407E-A947-70E740481C1C}">
                <a14:useLocalDpi xmlns:a14="http://schemas.microsoft.com/office/drawing/2010/main" val="0"/>
              </a:ext>
            </a:extLst>
          </a:blip>
          <a:srcRect l="31794"/>
          <a:stretch/>
        </p:blipFill>
        <p:spPr bwMode="auto">
          <a:xfrm>
            <a:off x="5076056" y="153963"/>
            <a:ext cx="3707499"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image006"/>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5536" y="5220962"/>
            <a:ext cx="45720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5899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81967" y="1052736"/>
            <a:ext cx="8424936" cy="4555093"/>
          </a:xfrm>
          <a:prstGeom prst="rect">
            <a:avLst/>
          </a:prstGeom>
        </p:spPr>
        <p:txBody>
          <a:bodyPr wrap="square">
            <a:spAutoFit/>
          </a:bodyPr>
          <a:lstStyle/>
          <a:p>
            <a:pPr>
              <a:spcBef>
                <a:spcPts val="600"/>
              </a:spcBef>
              <a:spcAft>
                <a:spcPts val="600"/>
              </a:spcAft>
            </a:pPr>
            <a:r>
              <a:rPr lang="en-AU" sz="2000" dirty="0">
                <a:solidFill>
                  <a:prstClr val="black"/>
                </a:solidFill>
                <a:latin typeface="Montserrat" panose="02000505000000020004" pitchFamily="2" charset="0"/>
              </a:rPr>
              <a:t>Enables staff to work with Carers </a:t>
            </a:r>
            <a:r>
              <a:rPr lang="en-AU" sz="2000" dirty="0" smtClean="0">
                <a:solidFill>
                  <a:prstClr val="black"/>
                </a:solidFill>
                <a:latin typeface="Montserrat" panose="02000505000000020004" pitchFamily="2" charset="0"/>
              </a:rPr>
              <a:t>to tap </a:t>
            </a:r>
            <a:r>
              <a:rPr lang="en-AU" sz="2000" dirty="0">
                <a:solidFill>
                  <a:prstClr val="black"/>
                </a:solidFill>
                <a:latin typeface="Montserrat" panose="02000505000000020004" pitchFamily="2" charset="0"/>
              </a:rPr>
              <a:t>into the knowledge and </a:t>
            </a:r>
            <a:r>
              <a:rPr lang="en-AU" sz="2000" dirty="0" smtClean="0">
                <a:solidFill>
                  <a:prstClr val="black"/>
                </a:solidFill>
                <a:latin typeface="Montserrat" panose="02000505000000020004" pitchFamily="2" charset="0"/>
              </a:rPr>
              <a:t>expertise of </a:t>
            </a:r>
            <a:r>
              <a:rPr lang="en-AU" sz="2000" dirty="0">
                <a:solidFill>
                  <a:prstClr val="black"/>
                </a:solidFill>
                <a:latin typeface="Montserrat" panose="02000505000000020004" pitchFamily="2" charset="0"/>
              </a:rPr>
              <a:t>the person Top 5 Questions:-</a:t>
            </a:r>
          </a:p>
          <a:p>
            <a:pPr marL="457200" indent="-457200">
              <a:spcBef>
                <a:spcPts val="600"/>
              </a:spcBef>
              <a:spcAft>
                <a:spcPts val="600"/>
              </a:spcAft>
              <a:buFontTx/>
              <a:buAutoNum type="arabicPeriod"/>
            </a:pPr>
            <a:r>
              <a:rPr lang="en-AU" sz="2000" dirty="0" smtClean="0">
                <a:latin typeface="Montserrat" panose="02000505000000020004" pitchFamily="2" charset="0"/>
              </a:rPr>
              <a:t>Are </a:t>
            </a:r>
            <a:r>
              <a:rPr lang="en-AU" sz="2000" dirty="0">
                <a:latin typeface="Montserrat" panose="02000505000000020004" pitchFamily="2" charset="0"/>
              </a:rPr>
              <a:t>there things/situations </a:t>
            </a:r>
            <a:r>
              <a:rPr lang="en-AU" sz="2000" dirty="0" smtClean="0">
                <a:latin typeface="Montserrat" panose="02000505000000020004" pitchFamily="2" charset="0"/>
              </a:rPr>
              <a:t>that may </a:t>
            </a:r>
            <a:r>
              <a:rPr lang="en-AU" sz="2000" dirty="0">
                <a:latin typeface="Montserrat" panose="02000505000000020004" pitchFamily="2" charset="0"/>
              </a:rPr>
              <a:t>cause distress? </a:t>
            </a:r>
            <a:endParaRPr lang="en-AU" sz="2000" dirty="0" smtClean="0">
              <a:latin typeface="Montserrat" panose="02000505000000020004" pitchFamily="2" charset="0"/>
            </a:endParaRPr>
          </a:p>
          <a:p>
            <a:pPr marL="457200" indent="-457200">
              <a:spcBef>
                <a:spcPts val="600"/>
              </a:spcBef>
              <a:spcAft>
                <a:spcPts val="600"/>
              </a:spcAft>
              <a:buFontTx/>
              <a:buAutoNum type="arabicPeriod"/>
            </a:pPr>
            <a:r>
              <a:rPr lang="en-AU" sz="2000" dirty="0" smtClean="0">
                <a:latin typeface="Montserrat" panose="02000505000000020004" pitchFamily="2" charset="0"/>
              </a:rPr>
              <a:t>If </a:t>
            </a:r>
            <a:r>
              <a:rPr lang="en-AU" sz="2000" dirty="0">
                <a:latin typeface="Montserrat" panose="02000505000000020004" pitchFamily="2" charset="0"/>
              </a:rPr>
              <a:t>unsettled are there words </a:t>
            </a:r>
            <a:r>
              <a:rPr lang="en-AU" sz="2000" dirty="0" smtClean="0">
                <a:latin typeface="Montserrat" panose="02000505000000020004" pitchFamily="2" charset="0"/>
              </a:rPr>
              <a:t>or actions </a:t>
            </a:r>
            <a:r>
              <a:rPr lang="en-AU" sz="2000" dirty="0">
                <a:latin typeface="Montserrat" panose="02000505000000020004" pitchFamily="2" charset="0"/>
              </a:rPr>
              <a:t>that will settle or </a:t>
            </a:r>
            <a:r>
              <a:rPr lang="en-AU" sz="2000" dirty="0" smtClean="0">
                <a:latin typeface="Montserrat" panose="02000505000000020004" pitchFamily="2" charset="0"/>
              </a:rPr>
              <a:t>calm?</a:t>
            </a:r>
          </a:p>
          <a:p>
            <a:pPr marL="457200" indent="-457200">
              <a:spcBef>
                <a:spcPts val="600"/>
              </a:spcBef>
              <a:spcAft>
                <a:spcPts val="600"/>
              </a:spcAft>
              <a:buFontTx/>
              <a:buAutoNum type="arabicPeriod"/>
            </a:pPr>
            <a:r>
              <a:rPr lang="en-AU" sz="2000" dirty="0" smtClean="0">
                <a:latin typeface="Montserrat" panose="02000505000000020004" pitchFamily="2" charset="0"/>
              </a:rPr>
              <a:t>Are </a:t>
            </a:r>
            <a:r>
              <a:rPr lang="en-AU" sz="2000" dirty="0">
                <a:latin typeface="Montserrat" panose="02000505000000020004" pitchFamily="2" charset="0"/>
              </a:rPr>
              <a:t>there routines that </a:t>
            </a:r>
            <a:r>
              <a:rPr lang="en-AU" sz="2000" dirty="0" smtClean="0">
                <a:latin typeface="Montserrat" panose="02000505000000020004" pitchFamily="2" charset="0"/>
              </a:rPr>
              <a:t>reassure? </a:t>
            </a:r>
            <a:endParaRPr lang="en-AU" sz="2000" dirty="0">
              <a:latin typeface="Montserrat" panose="02000505000000020004" pitchFamily="2" charset="0"/>
            </a:endParaRPr>
          </a:p>
          <a:p>
            <a:pPr marL="457200" indent="-457200">
              <a:spcBef>
                <a:spcPts val="600"/>
              </a:spcBef>
              <a:spcAft>
                <a:spcPts val="600"/>
              </a:spcAft>
              <a:buFontTx/>
              <a:buAutoNum type="arabicPeriod"/>
            </a:pPr>
            <a:r>
              <a:rPr lang="en-AU" sz="2000" dirty="0" smtClean="0">
                <a:latin typeface="Montserrat" panose="02000505000000020004" pitchFamily="2" charset="0"/>
              </a:rPr>
              <a:t>Are </a:t>
            </a:r>
            <a:r>
              <a:rPr lang="en-AU" sz="2000" dirty="0">
                <a:latin typeface="Montserrat" panose="02000505000000020004" pitchFamily="2" charset="0"/>
              </a:rPr>
              <a:t>there any repetitive </a:t>
            </a:r>
            <a:r>
              <a:rPr lang="en-AU" sz="2000" dirty="0" smtClean="0">
                <a:latin typeface="Montserrat" panose="02000505000000020004" pitchFamily="2" charset="0"/>
              </a:rPr>
              <a:t>questions or </a:t>
            </a:r>
            <a:r>
              <a:rPr lang="en-AU" sz="2000" dirty="0">
                <a:latin typeface="Montserrat" panose="02000505000000020004" pitchFamily="2" charset="0"/>
              </a:rPr>
              <a:t>recurring issues that may </a:t>
            </a:r>
            <a:r>
              <a:rPr lang="en-AU" sz="2000" dirty="0" smtClean="0">
                <a:latin typeface="Montserrat" panose="02000505000000020004" pitchFamily="2" charset="0"/>
              </a:rPr>
              <a:t>need specific </a:t>
            </a:r>
            <a:r>
              <a:rPr lang="en-AU" sz="2000" dirty="0">
                <a:latin typeface="Montserrat" panose="02000505000000020004" pitchFamily="2" charset="0"/>
              </a:rPr>
              <a:t>answers, is there </a:t>
            </a:r>
            <a:r>
              <a:rPr lang="en-AU" sz="2000" dirty="0" smtClean="0">
                <a:latin typeface="Montserrat" panose="02000505000000020004" pitchFamily="2" charset="0"/>
              </a:rPr>
              <a:t>someone they </a:t>
            </a:r>
            <a:r>
              <a:rPr lang="en-AU" sz="2000" dirty="0">
                <a:latin typeface="Montserrat" panose="02000505000000020004" pitchFamily="2" charset="0"/>
              </a:rPr>
              <a:t>might call out </a:t>
            </a:r>
            <a:r>
              <a:rPr lang="en-AU" sz="2000" dirty="0" smtClean="0">
                <a:latin typeface="Montserrat" panose="02000505000000020004" pitchFamily="2" charset="0"/>
              </a:rPr>
              <a:t>for</a:t>
            </a:r>
            <a:r>
              <a:rPr lang="en-AU" sz="2000" dirty="0">
                <a:latin typeface="Montserrat" panose="02000505000000020004" pitchFamily="2" charset="0"/>
              </a:rPr>
              <a:t> </a:t>
            </a:r>
            <a:r>
              <a:rPr lang="en-AU" sz="2000" dirty="0" smtClean="0">
                <a:latin typeface="Montserrat" panose="02000505000000020004" pitchFamily="2" charset="0"/>
              </a:rPr>
              <a:t>(person or pet</a:t>
            </a:r>
            <a:r>
              <a:rPr lang="en-AU" sz="2000" dirty="0">
                <a:latin typeface="Montserrat" panose="02000505000000020004" pitchFamily="2" charset="0"/>
              </a:rPr>
              <a:t>) and is there any </a:t>
            </a:r>
            <a:r>
              <a:rPr lang="en-AU" sz="2000" dirty="0" smtClean="0">
                <a:latin typeface="Montserrat" panose="02000505000000020004" pitchFamily="2" charset="0"/>
              </a:rPr>
              <a:t>specific things </a:t>
            </a:r>
            <a:r>
              <a:rPr lang="en-AU" sz="2000" dirty="0">
                <a:latin typeface="Montserrat" panose="02000505000000020004" pitchFamily="2" charset="0"/>
              </a:rPr>
              <a:t>they might want when </a:t>
            </a:r>
            <a:r>
              <a:rPr lang="en-AU" sz="2000" dirty="0" smtClean="0">
                <a:latin typeface="Montserrat" panose="02000505000000020004" pitchFamily="2" charset="0"/>
              </a:rPr>
              <a:t>they call </a:t>
            </a:r>
            <a:r>
              <a:rPr lang="en-AU" sz="2000" dirty="0">
                <a:latin typeface="Montserrat" panose="02000505000000020004" pitchFamily="2" charset="0"/>
              </a:rPr>
              <a:t>out for that person? What </a:t>
            </a:r>
            <a:r>
              <a:rPr lang="en-AU" sz="2000" dirty="0" smtClean="0">
                <a:latin typeface="Montserrat" panose="02000505000000020004" pitchFamily="2" charset="0"/>
              </a:rPr>
              <a:t>is the </a:t>
            </a:r>
            <a:r>
              <a:rPr lang="en-AU" sz="2000" dirty="0">
                <a:latin typeface="Montserrat" panose="02000505000000020004" pitchFamily="2" charset="0"/>
              </a:rPr>
              <a:t>best/ preferred </a:t>
            </a:r>
            <a:r>
              <a:rPr lang="en-AU" sz="2000" dirty="0" smtClean="0">
                <a:latin typeface="Montserrat" panose="02000505000000020004" pitchFamily="2" charset="0"/>
              </a:rPr>
              <a:t>answer?</a:t>
            </a:r>
          </a:p>
          <a:p>
            <a:pPr marL="457200" indent="-457200">
              <a:spcBef>
                <a:spcPts val="600"/>
              </a:spcBef>
              <a:spcAft>
                <a:spcPts val="600"/>
              </a:spcAft>
              <a:buFontTx/>
              <a:buAutoNum type="arabicPeriod"/>
            </a:pPr>
            <a:r>
              <a:rPr lang="en-AU" sz="2000" dirty="0" smtClean="0">
                <a:latin typeface="Montserrat" panose="02000505000000020004" pitchFamily="2" charset="0"/>
              </a:rPr>
              <a:t>Are </a:t>
            </a:r>
            <a:r>
              <a:rPr lang="en-AU" sz="2000" dirty="0">
                <a:latin typeface="Montserrat" panose="02000505000000020004" pitchFamily="2" charset="0"/>
              </a:rPr>
              <a:t>there any signs that indicate </a:t>
            </a:r>
            <a:r>
              <a:rPr lang="en-AU" sz="2000" dirty="0" smtClean="0">
                <a:latin typeface="Montserrat" panose="02000505000000020004" pitchFamily="2" charset="0"/>
              </a:rPr>
              <a:t>a need </a:t>
            </a:r>
            <a:r>
              <a:rPr lang="en-AU" sz="2000" dirty="0">
                <a:latin typeface="Montserrat" panose="02000505000000020004" pitchFamily="2" charset="0"/>
              </a:rPr>
              <a:t>or a want? </a:t>
            </a:r>
          </a:p>
        </p:txBody>
      </p:sp>
      <p:sp>
        <p:nvSpPr>
          <p:cNvPr id="4" name="Rectangle 3"/>
          <p:cNvSpPr/>
          <p:nvPr/>
        </p:nvSpPr>
        <p:spPr>
          <a:xfrm>
            <a:off x="480901" y="160326"/>
            <a:ext cx="2898550" cy="523220"/>
          </a:xfrm>
          <a:prstGeom prst="rect">
            <a:avLst/>
          </a:prstGeom>
        </p:spPr>
        <p:txBody>
          <a:bodyPr wrap="none">
            <a:spAutoFit/>
          </a:bodyPr>
          <a:lstStyle/>
          <a:p>
            <a:r>
              <a:rPr lang="en-AU" sz="2800" b="1" dirty="0">
                <a:solidFill>
                  <a:prstClr val="black"/>
                </a:solidFill>
                <a:latin typeface="Montserrat" panose="02000505000000020004" pitchFamily="2" charset="0"/>
              </a:rPr>
              <a:t>Top </a:t>
            </a:r>
            <a:r>
              <a:rPr lang="en-AU" sz="2800" b="1" dirty="0" smtClean="0">
                <a:solidFill>
                  <a:prstClr val="black"/>
                </a:solidFill>
                <a:latin typeface="Montserrat" panose="02000505000000020004" pitchFamily="2" charset="0"/>
              </a:rPr>
              <a:t>5 Initiative</a:t>
            </a:r>
            <a:endParaRPr lang="en-AU" sz="2800" b="1" dirty="0">
              <a:solidFill>
                <a:prstClr val="black"/>
              </a:solidFill>
              <a:latin typeface="Montserrat" panose="02000505000000020004" pitchFamily="2" charset="0"/>
            </a:endParaRPr>
          </a:p>
        </p:txBody>
      </p:sp>
    </p:spTree>
    <p:extLst>
      <p:ext uri="{BB962C8B-B14F-4D97-AF65-F5344CB8AC3E}">
        <p14:creationId xmlns:p14="http://schemas.microsoft.com/office/powerpoint/2010/main" val="1378445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915816" y="2276872"/>
            <a:ext cx="5770984" cy="4248472"/>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AU" sz="32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Learning outcomes:</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32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Understand the importance of a shared vision and values for person-centred care and its link to the delivery of a quality service to people living with dementia</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32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Empathise with the persons experience of dementia</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32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Increase your awareness of how care practices impact on those you support</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32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Discuss what is meant by person-centred care</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32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Measure person-centred care</a:t>
            </a:r>
            <a:endParaRPr kumimoji="0" lang="en-AU" sz="32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3" name="Title 4"/>
          <p:cNvSpPr txBox="1">
            <a:spLocks/>
          </p:cNvSpPr>
          <p:nvPr/>
        </p:nvSpPr>
        <p:spPr>
          <a:xfrm>
            <a:off x="395536" y="476672"/>
            <a:ext cx="3008313" cy="1162050"/>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2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Session 5</a:t>
            </a:r>
            <a:br>
              <a:rPr kumimoji="0" lang="en-AU" sz="32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br>
            <a:endParaRPr kumimoji="0" lang="en-AU" sz="32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ext Placeholder 5"/>
          <p:cNvSpPr txBox="1">
            <a:spLocks/>
          </p:cNvSpPr>
          <p:nvPr/>
        </p:nvSpPr>
        <p:spPr>
          <a:xfrm>
            <a:off x="359849" y="1340768"/>
            <a:ext cx="3888432" cy="1201811"/>
          </a:xfrm>
          <a:prstGeom prst="rect">
            <a:avLst/>
          </a:prstGeom>
        </p:spPr>
        <p:txBody>
          <a:bodyPr vert="horz" lIns="91440" tIns="45720" rIns="91440" bIns="45720" rtlCol="0">
            <a:normAutofit fontScale="92500" lnSpcReduction="2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32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Philosophy of care: Person-centred care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AU" sz="1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3537588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21547002"/>
              </p:ext>
            </p:extLst>
          </p:nvPr>
        </p:nvGraphicFramePr>
        <p:xfrm>
          <a:off x="755576" y="1268760"/>
          <a:ext cx="7632848" cy="4513856"/>
        </p:xfrm>
        <a:graphic>
          <a:graphicData uri="http://schemas.openxmlformats.org/drawingml/2006/table">
            <a:tbl>
              <a:tblPr/>
              <a:tblGrid>
                <a:gridCol w="5688632"/>
                <a:gridCol w="1944216"/>
              </a:tblGrid>
              <a:tr h="416891">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15000"/>
                        </a:lnSpc>
                        <a:spcAft>
                          <a:spcPts val="0"/>
                        </a:spcAft>
                      </a:pPr>
                      <a:r>
                        <a:rPr lang="en-AU" sz="1800" b="1" dirty="0">
                          <a:effectLst/>
                          <a:latin typeface="Montserrat" panose="02000505000000020004" pitchFamily="2" charset="0"/>
                        </a:rPr>
                        <a:t>Model or Framework</a:t>
                      </a:r>
                      <a:endParaRPr lang="en-AU" sz="1800" b="1"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15000"/>
                        </a:lnSpc>
                        <a:spcAft>
                          <a:spcPts val="0"/>
                        </a:spcAft>
                      </a:pPr>
                      <a:r>
                        <a:rPr lang="en-AU" sz="1800" b="1" dirty="0">
                          <a:effectLst/>
                          <a:latin typeface="Montserrat" panose="02000505000000020004" pitchFamily="2" charset="0"/>
                        </a:rPr>
                        <a:t>Population</a:t>
                      </a:r>
                      <a:endParaRPr lang="en-AU" sz="1800" b="1"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20787">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The VIPS Framework</a:t>
                      </a:r>
                    </a:p>
                    <a:p>
                      <a:pPr>
                        <a:lnSpc>
                          <a:spcPct val="115000"/>
                        </a:lnSpc>
                        <a:spcAft>
                          <a:spcPts val="0"/>
                        </a:spcAft>
                      </a:pPr>
                      <a:r>
                        <a:rPr lang="en-AU" sz="1800" u="none" strike="noStrike" dirty="0">
                          <a:effectLst/>
                          <a:latin typeface="Montserrat" panose="02000505000000020004" pitchFamily="2" charset="0"/>
                          <a:hlinkClick r:id="rId2" action="ppaction://hlinkfile" tooltip="Brooker, 2007 #896"/>
                        </a:rPr>
                        <a:t>Brooker (2007</a:t>
                      </a:r>
                      <a:r>
                        <a:rPr lang="en-AU" sz="1800" dirty="0">
                          <a:effectLst/>
                          <a:latin typeface="Montserrat" panose="02000505000000020004" pitchFamily="2" charset="0"/>
                        </a:rPr>
                        <a:t>)</a:t>
                      </a:r>
                      <a:endParaRPr lang="en-AU" sz="1800"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Dementia specific</a:t>
                      </a:r>
                      <a:endParaRPr lang="en-AU" sz="1800" dirty="0">
                        <a:effectLst/>
                        <a:latin typeface="Montserrat" panose="02000505000000020004" pitchFamily="2" charset="0"/>
                        <a:ea typeface="Times New Roman"/>
                      </a:endParaRPr>
                    </a:p>
                  </a:txBody>
                  <a:tcPr marL="65983" marR="65983"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20787">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The </a:t>
                      </a:r>
                      <a:r>
                        <a:rPr lang="en-AU" sz="1800" dirty="0" smtClean="0">
                          <a:effectLst/>
                          <a:latin typeface="Montserrat" panose="02000505000000020004" pitchFamily="2" charset="0"/>
                        </a:rPr>
                        <a:t>Senses </a:t>
                      </a:r>
                      <a:r>
                        <a:rPr lang="en-AU" sz="1800" dirty="0">
                          <a:effectLst/>
                          <a:latin typeface="Montserrat" panose="02000505000000020004" pitchFamily="2" charset="0"/>
                        </a:rPr>
                        <a:t>framework </a:t>
                      </a:r>
                    </a:p>
                    <a:p>
                      <a:pPr>
                        <a:lnSpc>
                          <a:spcPct val="115000"/>
                        </a:lnSpc>
                        <a:spcAft>
                          <a:spcPts val="0"/>
                        </a:spcAft>
                      </a:pPr>
                      <a:r>
                        <a:rPr lang="en-AU" sz="1800" u="none" strike="noStrike" dirty="0">
                          <a:effectLst/>
                          <a:latin typeface="Montserrat" panose="02000505000000020004" pitchFamily="2" charset="0"/>
                          <a:hlinkClick r:id="rId3" action="ppaction://hlinkfile" tooltip="Nolan, 2004 #52"/>
                        </a:rPr>
                        <a:t>Nolan et al. (2004</a:t>
                      </a:r>
                      <a:r>
                        <a:rPr lang="en-AU" sz="1800" dirty="0">
                          <a:effectLst/>
                          <a:latin typeface="Montserrat" panose="02000505000000020004" pitchFamily="2" charset="0"/>
                        </a:rPr>
                        <a:t>)</a:t>
                      </a:r>
                      <a:endParaRPr lang="en-AU" sz="1800"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Older people</a:t>
                      </a:r>
                      <a:endParaRPr lang="en-AU" sz="1800" dirty="0">
                        <a:effectLst/>
                        <a:latin typeface="Montserrat" panose="02000505000000020004" pitchFamily="2" charset="0"/>
                        <a:ea typeface="Times New Roman"/>
                      </a:endParaRPr>
                    </a:p>
                  </a:txBody>
                  <a:tcPr marL="65983" marR="65983"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89765">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Person-centred Nursing Framework </a:t>
                      </a:r>
                    </a:p>
                    <a:p>
                      <a:pPr>
                        <a:lnSpc>
                          <a:spcPct val="115000"/>
                        </a:lnSpc>
                        <a:spcAft>
                          <a:spcPts val="0"/>
                        </a:spcAft>
                      </a:pPr>
                      <a:r>
                        <a:rPr lang="en-AU" sz="1800" u="none" strike="noStrike" dirty="0">
                          <a:effectLst/>
                          <a:latin typeface="Montserrat" panose="02000505000000020004" pitchFamily="2" charset="0"/>
                          <a:hlinkClick r:id="rId4" action="ppaction://hlinkfile" tooltip="McCormack, 2010 #51"/>
                        </a:rPr>
                        <a:t>McCormack et al. (2010</a:t>
                      </a:r>
                      <a:r>
                        <a:rPr lang="en-AU" sz="1800" dirty="0">
                          <a:effectLst/>
                          <a:latin typeface="Montserrat" panose="02000505000000020004" pitchFamily="2" charset="0"/>
                        </a:rPr>
                        <a:t>)</a:t>
                      </a:r>
                      <a:endParaRPr lang="en-AU" sz="1800"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Residential and </a:t>
                      </a:r>
                    </a:p>
                    <a:p>
                      <a:pPr>
                        <a:lnSpc>
                          <a:spcPct val="115000"/>
                        </a:lnSpc>
                        <a:spcAft>
                          <a:spcPts val="0"/>
                        </a:spcAft>
                      </a:pPr>
                      <a:r>
                        <a:rPr lang="en-AU" sz="1800" dirty="0">
                          <a:effectLst/>
                          <a:latin typeface="Montserrat" panose="02000505000000020004" pitchFamily="2" charset="0"/>
                        </a:rPr>
                        <a:t>Health care</a:t>
                      </a:r>
                      <a:endParaRPr lang="en-AU" sz="1800" dirty="0">
                        <a:effectLst/>
                        <a:latin typeface="Montserrat" panose="02000505000000020004" pitchFamily="2" charset="0"/>
                        <a:ea typeface="Times New Roman"/>
                      </a:endParaRPr>
                    </a:p>
                  </a:txBody>
                  <a:tcPr marL="65983" marR="65983"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20787">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Eight Dimensions of Person-Centred Care. </a:t>
                      </a:r>
                    </a:p>
                    <a:p>
                      <a:pPr>
                        <a:lnSpc>
                          <a:spcPct val="115000"/>
                        </a:lnSpc>
                        <a:spcAft>
                          <a:spcPts val="0"/>
                        </a:spcAft>
                      </a:pPr>
                      <a:r>
                        <a:rPr lang="en-AU" sz="1800" u="none" strike="noStrike" dirty="0" err="1">
                          <a:effectLst/>
                          <a:latin typeface="Montserrat" panose="02000505000000020004" pitchFamily="2" charset="0"/>
                          <a:hlinkClick r:id="rId5" action="ppaction://hlinkfile" tooltip="PickerInstitute, 2012 #752"/>
                        </a:rPr>
                        <a:t>PickerInstitute</a:t>
                      </a:r>
                      <a:r>
                        <a:rPr lang="en-AU" sz="1800" u="none" strike="noStrike" dirty="0">
                          <a:effectLst/>
                          <a:latin typeface="Montserrat" panose="02000505000000020004" pitchFamily="2" charset="0"/>
                          <a:hlinkClick r:id="rId5" action="ppaction://hlinkfile" tooltip="PickerInstitute, 2012 #752"/>
                        </a:rPr>
                        <a:t> (2012</a:t>
                      </a:r>
                      <a:r>
                        <a:rPr lang="en-AU" sz="1800" dirty="0">
                          <a:effectLst/>
                          <a:latin typeface="Montserrat" panose="02000505000000020004" pitchFamily="2" charset="0"/>
                        </a:rPr>
                        <a:t>)</a:t>
                      </a:r>
                      <a:endParaRPr lang="en-AU" sz="1800"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Health Care</a:t>
                      </a:r>
                      <a:endParaRPr lang="en-AU" sz="1800" dirty="0">
                        <a:effectLst/>
                        <a:latin typeface="Montserrat" panose="02000505000000020004" pitchFamily="2" charset="0"/>
                        <a:ea typeface="Times New Roman"/>
                      </a:endParaRPr>
                    </a:p>
                  </a:txBody>
                  <a:tcPr marL="65983" marR="65983"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58203">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smtClean="0">
                          <a:effectLst/>
                          <a:latin typeface="Montserrat" panose="02000505000000020004" pitchFamily="2" charset="0"/>
                        </a:rPr>
                        <a:t>Person-centred practice</a:t>
                      </a:r>
                      <a:r>
                        <a:rPr lang="en-AU" sz="1800" baseline="0" dirty="0" smtClean="0">
                          <a:effectLst/>
                          <a:latin typeface="Montserrat" panose="02000505000000020004" pitchFamily="2" charset="0"/>
                        </a:rPr>
                        <a:t>: </a:t>
                      </a:r>
                      <a:r>
                        <a:rPr lang="en-AU" sz="1800" dirty="0" smtClean="0">
                          <a:effectLst/>
                          <a:latin typeface="Montserrat" panose="02000505000000020004" pitchFamily="2" charset="0"/>
                        </a:rPr>
                        <a:t>Best </a:t>
                      </a:r>
                      <a:r>
                        <a:rPr lang="en-AU" sz="1800" dirty="0">
                          <a:effectLst/>
                          <a:latin typeface="Montserrat" panose="02000505000000020004" pitchFamily="2" charset="0"/>
                        </a:rPr>
                        <a:t>care for older people everywhere. The toolkit. </a:t>
                      </a:r>
                      <a:r>
                        <a:rPr lang="en-AU" sz="1800" u="none" strike="noStrike" dirty="0" err="1" smtClean="0">
                          <a:effectLst/>
                          <a:latin typeface="Montserrat" panose="02000505000000020004" pitchFamily="2" charset="0"/>
                          <a:hlinkClick r:id="rId6" action="ppaction://hlinkfile" tooltip="Dept.HealthVictoria, 2012 #876"/>
                        </a:rPr>
                        <a:t>Dept.HealthVictoria</a:t>
                      </a:r>
                      <a:r>
                        <a:rPr lang="en-AU" sz="1800" u="none" strike="noStrike" dirty="0" smtClean="0">
                          <a:effectLst/>
                          <a:latin typeface="Montserrat" panose="02000505000000020004" pitchFamily="2" charset="0"/>
                          <a:hlinkClick r:id="rId6" action="ppaction://hlinkfile" tooltip="Dept.HealthVictoria, 2012 #876"/>
                        </a:rPr>
                        <a:t> </a:t>
                      </a:r>
                      <a:r>
                        <a:rPr lang="en-AU" sz="1800" u="none" strike="noStrike" dirty="0">
                          <a:effectLst/>
                          <a:latin typeface="Montserrat" panose="02000505000000020004" pitchFamily="2" charset="0"/>
                          <a:hlinkClick r:id="rId6" action="ppaction://hlinkfile" tooltip="Dept.HealthVictoria, 2012 #876"/>
                        </a:rPr>
                        <a:t>(2012</a:t>
                      </a:r>
                      <a:r>
                        <a:rPr lang="en-AU" sz="1800" dirty="0">
                          <a:effectLst/>
                          <a:latin typeface="Montserrat" panose="02000505000000020004" pitchFamily="2" charset="0"/>
                        </a:rPr>
                        <a:t>)</a:t>
                      </a:r>
                      <a:endParaRPr lang="en-AU" sz="1800"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Health care</a:t>
                      </a:r>
                      <a:endParaRPr lang="en-AU" sz="1800" dirty="0">
                        <a:effectLst/>
                        <a:latin typeface="Montserrat" panose="02000505000000020004" pitchFamily="2" charset="0"/>
                        <a:ea typeface="Times New Roman"/>
                      </a:endParaRPr>
                    </a:p>
                  </a:txBody>
                  <a:tcPr marL="65983" marR="65983"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620787">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smtClean="0">
                          <a:effectLst/>
                          <a:latin typeface="Montserrat" panose="02000505000000020004" pitchFamily="2" charset="0"/>
                        </a:rPr>
                        <a:t>Patient-</a:t>
                      </a:r>
                      <a:r>
                        <a:rPr lang="en-AU" sz="1800" dirty="0" err="1" smtClean="0">
                          <a:effectLst/>
                          <a:latin typeface="Montserrat" panose="02000505000000020004" pitchFamily="2" charset="0"/>
                        </a:rPr>
                        <a:t>centredness</a:t>
                      </a:r>
                      <a:r>
                        <a:rPr lang="en-AU" sz="1800" dirty="0">
                          <a:effectLst/>
                          <a:latin typeface="Montserrat" panose="02000505000000020004" pitchFamily="2" charset="0"/>
                        </a:rPr>
                        <a:t>: a conceptual framework</a:t>
                      </a:r>
                    </a:p>
                    <a:p>
                      <a:pPr>
                        <a:lnSpc>
                          <a:spcPct val="115000"/>
                        </a:lnSpc>
                        <a:spcAft>
                          <a:spcPts val="0"/>
                        </a:spcAft>
                      </a:pPr>
                      <a:r>
                        <a:rPr lang="en-AU" sz="1800" u="none" strike="noStrike" dirty="0">
                          <a:effectLst/>
                          <a:latin typeface="Montserrat" panose="02000505000000020004" pitchFamily="2" charset="0"/>
                          <a:hlinkClick r:id="rId7" action="ppaction://hlinkfile" tooltip="Mead, 2000 #172"/>
                        </a:rPr>
                        <a:t>Mead and Bower (2000</a:t>
                      </a:r>
                      <a:r>
                        <a:rPr lang="en-AU" sz="1800" dirty="0">
                          <a:effectLst/>
                          <a:latin typeface="Montserrat" panose="02000505000000020004" pitchFamily="2" charset="0"/>
                        </a:rPr>
                        <a:t>)</a:t>
                      </a:r>
                      <a:endParaRPr lang="en-AU" sz="1800" dirty="0">
                        <a:effectLst/>
                        <a:latin typeface="Montserrat" panose="02000505000000020004" pitchFamily="2" charset="0"/>
                        <a:ea typeface="Times New Roman"/>
                      </a:endParaRPr>
                    </a:p>
                  </a:txBody>
                  <a:tcPr marL="65983" marR="65983"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nSpc>
                          <a:spcPct val="115000"/>
                        </a:lnSpc>
                        <a:spcAft>
                          <a:spcPts val="0"/>
                        </a:spcAft>
                      </a:pPr>
                      <a:r>
                        <a:rPr lang="en-AU" sz="1800" dirty="0">
                          <a:effectLst/>
                          <a:latin typeface="Montserrat" panose="02000505000000020004" pitchFamily="2" charset="0"/>
                        </a:rPr>
                        <a:t>Medicine</a:t>
                      </a:r>
                      <a:endParaRPr lang="en-AU" sz="1800" dirty="0">
                        <a:effectLst/>
                        <a:latin typeface="Montserrat" panose="02000505000000020004" pitchFamily="2" charset="0"/>
                        <a:ea typeface="Times New Roman"/>
                      </a:endParaRPr>
                    </a:p>
                  </a:txBody>
                  <a:tcPr marL="65983" marR="65983"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itle 1"/>
          <p:cNvSpPr txBox="1">
            <a:spLocks/>
          </p:cNvSpPr>
          <p:nvPr/>
        </p:nvSpPr>
        <p:spPr>
          <a:xfrm>
            <a:off x="251520" y="260648"/>
            <a:ext cx="7416824"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Models of PCC</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33172275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2708921"/>
            <a:ext cx="8229600" cy="10081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Making person-centred care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tangible and measurable</a:t>
            </a:r>
            <a:endParaRPr kumimoji="0" lang="en-AU"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24212881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23039157"/>
              </p:ext>
            </p:extLst>
          </p:nvPr>
        </p:nvGraphicFramePr>
        <p:xfrm>
          <a:off x="323528" y="548680"/>
          <a:ext cx="8623268" cy="5472001"/>
        </p:xfrm>
        <a:graphic>
          <a:graphicData uri="http://schemas.openxmlformats.org/drawingml/2006/table">
            <a:tbl>
              <a:tblPr firstRow="1" firstCol="1" bandRow="1"/>
              <a:tblGrid>
                <a:gridCol w="7416824"/>
                <a:gridCol w="1206444"/>
              </a:tblGrid>
              <a:tr h="260885">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r>
                        <a:rPr lang="en-AU" sz="1400" b="1" dirty="0">
                          <a:solidFill>
                            <a:schemeClr val="tx1"/>
                          </a:solidFill>
                          <a:effectLst/>
                          <a:latin typeface="Montserrat" panose="02000505000000020004" pitchFamily="2" charset="0"/>
                        </a:rPr>
                        <a:t>Tool</a:t>
                      </a:r>
                      <a:endParaRPr lang="en-AU" sz="1400" b="1"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ctr">
                        <a:lnSpc>
                          <a:spcPct val="115000"/>
                        </a:lnSpc>
                        <a:spcAft>
                          <a:spcPts val="0"/>
                        </a:spcAft>
                      </a:pPr>
                      <a:r>
                        <a:rPr lang="en-AU" sz="1400" b="1" dirty="0">
                          <a:solidFill>
                            <a:schemeClr val="tx1"/>
                          </a:solidFill>
                          <a:effectLst/>
                          <a:latin typeface="Montserrat" panose="02000505000000020004" pitchFamily="2" charset="0"/>
                        </a:rPr>
                        <a:t>Setting</a:t>
                      </a:r>
                      <a:endParaRPr lang="en-AU" sz="1400" b="1"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Care Fit for VIPS </a:t>
                      </a:r>
                      <a:endParaRPr lang="en-AU" sz="1400" b="0" dirty="0" smtClean="0">
                        <a:solidFill>
                          <a:schemeClr val="tx1"/>
                        </a:solidFill>
                        <a:effectLst/>
                        <a:latin typeface="Montserrat" panose="02000505000000020004" pitchFamily="2" charset="0"/>
                      </a:endParaRPr>
                    </a:p>
                    <a:p>
                      <a:pPr>
                        <a:lnSpc>
                          <a:spcPct val="100000"/>
                        </a:lnSpc>
                        <a:spcAft>
                          <a:spcPts val="0"/>
                        </a:spcAft>
                      </a:pPr>
                      <a:r>
                        <a:rPr lang="en-AU" sz="1400" b="0" dirty="0" smtClean="0">
                          <a:solidFill>
                            <a:schemeClr val="tx1"/>
                          </a:solidFill>
                          <a:effectLst/>
                          <a:latin typeface="Montserrat" panose="02000505000000020004" pitchFamily="2" charset="0"/>
                        </a:rPr>
                        <a:t>(</a:t>
                      </a:r>
                      <a:r>
                        <a:rPr lang="en-AU" sz="1400" b="0" dirty="0">
                          <a:solidFill>
                            <a:schemeClr val="tx1"/>
                          </a:solidFill>
                          <a:effectLst/>
                          <a:latin typeface="Montserrat" panose="02000505000000020004" pitchFamily="2" charset="0"/>
                        </a:rPr>
                        <a:t>Brooker, UK) </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15000"/>
                        </a:lnSpc>
                        <a:spcAft>
                          <a:spcPts val="0"/>
                        </a:spcAft>
                      </a:pPr>
                      <a:r>
                        <a:rPr lang="en-AU" sz="1400" b="0" dirty="0">
                          <a:solidFill>
                            <a:schemeClr val="tx1"/>
                          </a:solidFill>
                          <a:effectLst/>
                          <a:latin typeface="Montserrat" panose="02000505000000020004" pitchFamily="2" charset="0"/>
                        </a:rPr>
                        <a:t>All</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22947">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TURNIP: The Tool for Understanding Residents’ Needs as Individual Persons (Edvardsson et al. Australia</a:t>
                      </a:r>
                      <a:r>
                        <a:rPr lang="en-AU" sz="1400" b="0" dirty="0" smtClean="0">
                          <a:solidFill>
                            <a:schemeClr val="tx1"/>
                          </a:solidFill>
                          <a:effectLst/>
                          <a:latin typeface="Montserrat" panose="02000505000000020004" pitchFamily="2" charset="0"/>
                        </a:rPr>
                        <a:t>)</a:t>
                      </a:r>
                      <a:endParaRPr lang="en-AU" sz="1400" b="0" dirty="0">
                        <a:solidFill>
                          <a:schemeClr val="tx1"/>
                        </a:solidFill>
                        <a:effectLst/>
                        <a:latin typeface="Montserrat" panose="02000505000000020004" pitchFamily="2" charset="0"/>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4">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00000"/>
                        </a:lnSpc>
                        <a:spcAft>
                          <a:spcPts val="0"/>
                        </a:spcAft>
                      </a:pPr>
                      <a:r>
                        <a:rPr lang="en-AU" sz="1400" b="0" dirty="0">
                          <a:solidFill>
                            <a:schemeClr val="tx1"/>
                          </a:solidFill>
                          <a:effectLst/>
                          <a:latin typeface="Montserrat" panose="02000505000000020004" pitchFamily="2" charset="0"/>
                        </a:rPr>
                        <a:t>Residential </a:t>
                      </a:r>
                      <a:r>
                        <a:rPr lang="en-AU" sz="1400" b="0" dirty="0" smtClean="0">
                          <a:solidFill>
                            <a:schemeClr val="tx1"/>
                          </a:solidFill>
                          <a:effectLst/>
                          <a:latin typeface="Montserrat" panose="02000505000000020004" pitchFamily="2" charset="0"/>
                        </a:rPr>
                        <a:t>care</a:t>
                      </a:r>
                      <a:endParaRPr lang="en-AU" sz="1400" b="0" dirty="0">
                        <a:solidFill>
                          <a:schemeClr val="tx1"/>
                        </a:solidFill>
                        <a:effectLst/>
                        <a:latin typeface="Montserrat" panose="02000505000000020004" pitchFamily="2" charset="0"/>
                        <a:ea typeface="Times New Roman"/>
                      </a:endParaRPr>
                    </a:p>
                  </a:txBody>
                  <a:tcPr marL="53117" marR="53117"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P-CAT:  Person-centred Care Assessment Tool  </a:t>
                      </a:r>
                      <a:endParaRPr lang="en-AU" sz="1400" b="0" dirty="0" smtClean="0">
                        <a:solidFill>
                          <a:schemeClr val="tx1"/>
                        </a:solidFill>
                        <a:effectLst/>
                        <a:latin typeface="Montserrat" panose="02000505000000020004" pitchFamily="2" charset="0"/>
                      </a:endParaRPr>
                    </a:p>
                    <a:p>
                      <a:pPr>
                        <a:lnSpc>
                          <a:spcPct val="100000"/>
                        </a:lnSpc>
                        <a:spcAft>
                          <a:spcPts val="0"/>
                        </a:spcAft>
                      </a:pPr>
                      <a:r>
                        <a:rPr lang="en-AU" sz="1400" b="0" dirty="0" smtClean="0">
                          <a:solidFill>
                            <a:schemeClr val="tx1"/>
                          </a:solidFill>
                          <a:effectLst/>
                          <a:latin typeface="Montserrat" panose="02000505000000020004" pitchFamily="2" charset="0"/>
                        </a:rPr>
                        <a:t>(</a:t>
                      </a:r>
                      <a:r>
                        <a:rPr lang="en-AU" sz="1400" b="0" dirty="0">
                          <a:solidFill>
                            <a:schemeClr val="tx1"/>
                          </a:solidFill>
                          <a:effectLst/>
                          <a:latin typeface="Montserrat" panose="02000505000000020004" pitchFamily="2" charset="0"/>
                        </a:rPr>
                        <a:t>Edvardsson et al. Australia)</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pPr>
                        <a:lnSpc>
                          <a:spcPct val="115000"/>
                        </a:lnSpc>
                        <a:spcAft>
                          <a:spcPts val="0"/>
                        </a:spcAft>
                      </a:pPr>
                      <a:endParaRPr lang="en-AU" sz="1800" b="0" dirty="0">
                        <a:solidFill>
                          <a:schemeClr val="tx1"/>
                        </a:solidFill>
                        <a:effectLst/>
                        <a:latin typeface="Times New Roman"/>
                        <a:ea typeface="Times New Roman"/>
                      </a:endParaRPr>
                    </a:p>
                  </a:txBody>
                  <a:tcPr marL="55001" marR="550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DCM: Dementia Care Mapping </a:t>
                      </a:r>
                      <a:endParaRPr lang="en-AU" sz="1400" b="0" dirty="0" smtClean="0">
                        <a:solidFill>
                          <a:schemeClr val="tx1"/>
                        </a:solidFill>
                        <a:effectLst/>
                        <a:latin typeface="Montserrat" panose="02000505000000020004" pitchFamily="2" charset="0"/>
                      </a:endParaRPr>
                    </a:p>
                    <a:p>
                      <a:pPr>
                        <a:lnSpc>
                          <a:spcPct val="100000"/>
                        </a:lnSpc>
                        <a:spcAft>
                          <a:spcPts val="0"/>
                        </a:spcAft>
                      </a:pPr>
                      <a:r>
                        <a:rPr lang="en-AU" sz="1400" b="0" dirty="0" smtClean="0">
                          <a:solidFill>
                            <a:schemeClr val="tx1"/>
                          </a:solidFill>
                          <a:effectLst/>
                          <a:latin typeface="Montserrat" panose="02000505000000020004" pitchFamily="2" charset="0"/>
                        </a:rPr>
                        <a:t>(</a:t>
                      </a:r>
                      <a:r>
                        <a:rPr lang="en-AU" sz="1400" b="0" dirty="0">
                          <a:solidFill>
                            <a:schemeClr val="tx1"/>
                          </a:solidFill>
                          <a:effectLst/>
                          <a:latin typeface="Montserrat" panose="02000505000000020004" pitchFamily="2" charset="0"/>
                        </a:rPr>
                        <a:t>Bradford dementia group </a:t>
                      </a:r>
                      <a:r>
                        <a:rPr lang="en-AU" sz="1400" b="0" dirty="0" smtClean="0">
                          <a:solidFill>
                            <a:schemeClr val="tx1"/>
                          </a:solidFill>
                          <a:effectLst/>
                          <a:latin typeface="Montserrat" panose="02000505000000020004" pitchFamily="2" charset="0"/>
                        </a:rPr>
                        <a:t>UK)</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pPr>
                        <a:lnSpc>
                          <a:spcPct val="115000"/>
                        </a:lnSpc>
                        <a:spcAft>
                          <a:spcPts val="0"/>
                        </a:spcAft>
                      </a:pPr>
                      <a:endParaRPr lang="en-AU" sz="1800" b="0" dirty="0">
                        <a:solidFill>
                          <a:schemeClr val="tx1"/>
                        </a:solidFill>
                        <a:effectLst/>
                        <a:latin typeface="Times New Roman"/>
                        <a:ea typeface="Times New Roman"/>
                      </a:endParaRPr>
                    </a:p>
                  </a:txBody>
                  <a:tcPr marL="55001" marR="550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Long term care improvement guide self-assessment tool </a:t>
                      </a:r>
                      <a:endParaRPr lang="en-AU" sz="1400" b="0" dirty="0" smtClean="0">
                        <a:solidFill>
                          <a:schemeClr val="tx1"/>
                        </a:solidFill>
                        <a:effectLst/>
                        <a:latin typeface="Montserrat" panose="02000505000000020004" pitchFamily="2" charset="0"/>
                      </a:endParaRPr>
                    </a:p>
                    <a:p>
                      <a:pPr>
                        <a:lnSpc>
                          <a:spcPct val="100000"/>
                        </a:lnSpc>
                        <a:spcAft>
                          <a:spcPts val="0"/>
                        </a:spcAft>
                      </a:pPr>
                      <a:r>
                        <a:rPr lang="en-AU" sz="1400" b="0" dirty="0" smtClean="0">
                          <a:solidFill>
                            <a:schemeClr val="tx1"/>
                          </a:solidFill>
                          <a:effectLst/>
                          <a:latin typeface="Montserrat" panose="02000505000000020004" pitchFamily="2" charset="0"/>
                        </a:rPr>
                        <a:t>(</a:t>
                      </a:r>
                      <a:r>
                        <a:rPr lang="en-AU" sz="1400" b="0" dirty="0">
                          <a:solidFill>
                            <a:schemeClr val="tx1"/>
                          </a:solidFill>
                          <a:effectLst/>
                          <a:latin typeface="Montserrat" panose="02000505000000020004" pitchFamily="2" charset="0"/>
                        </a:rPr>
                        <a:t>Picker </a:t>
                      </a:r>
                      <a:r>
                        <a:rPr lang="en-AU" sz="1400" b="0" dirty="0" smtClean="0">
                          <a:solidFill>
                            <a:schemeClr val="tx1"/>
                          </a:solidFill>
                          <a:effectLst/>
                          <a:latin typeface="Montserrat" panose="02000505000000020004" pitchFamily="2" charset="0"/>
                        </a:rPr>
                        <a:t>Institute. </a:t>
                      </a:r>
                      <a:r>
                        <a:rPr lang="en-AU" sz="1400" b="0" dirty="0">
                          <a:solidFill>
                            <a:schemeClr val="tx1"/>
                          </a:solidFill>
                          <a:effectLst/>
                          <a:latin typeface="Montserrat" panose="02000505000000020004" pitchFamily="2" charset="0"/>
                        </a:rPr>
                        <a:t>US)</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pPr>
                        <a:lnSpc>
                          <a:spcPct val="115000"/>
                        </a:lnSpc>
                        <a:spcAft>
                          <a:spcPts val="0"/>
                        </a:spcAft>
                      </a:pPr>
                      <a:endParaRPr lang="en-AU" sz="1800" b="0" dirty="0">
                        <a:solidFill>
                          <a:schemeClr val="tx1"/>
                        </a:solidFill>
                        <a:effectLst/>
                        <a:latin typeface="Times New Roman"/>
                        <a:ea typeface="Times New Roman"/>
                      </a:endParaRPr>
                    </a:p>
                  </a:txBody>
                  <a:tcPr marL="55001" marR="550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POPAC: The Person-centred care of Older People with cognitive impairment in Acute Care Scale. (Edvardsson et al. Australia)</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3">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15000"/>
                        </a:lnSpc>
                        <a:spcAft>
                          <a:spcPts val="0"/>
                        </a:spcAft>
                      </a:pPr>
                      <a:r>
                        <a:rPr lang="en-AU" sz="1400" b="0" dirty="0">
                          <a:solidFill>
                            <a:schemeClr val="tx1"/>
                          </a:solidFill>
                          <a:effectLst/>
                          <a:latin typeface="Montserrat" panose="02000505000000020004" pitchFamily="2" charset="0"/>
                        </a:rPr>
                        <a:t>Acute </a:t>
                      </a:r>
                      <a:r>
                        <a:rPr lang="en-AU" sz="1400" b="0" dirty="0" smtClean="0">
                          <a:solidFill>
                            <a:schemeClr val="tx1"/>
                          </a:solidFill>
                          <a:effectLst/>
                          <a:latin typeface="Montserrat" panose="02000505000000020004" pitchFamily="2" charset="0"/>
                        </a:rPr>
                        <a:t>care</a:t>
                      </a:r>
                      <a:endParaRPr lang="en-AU" sz="1400" b="0" dirty="0">
                        <a:solidFill>
                          <a:schemeClr val="tx1"/>
                        </a:solidFill>
                        <a:effectLst/>
                        <a:latin typeface="Montserrat" panose="02000505000000020004" pitchFamily="2" charset="0"/>
                        <a:ea typeface="Times New Roman"/>
                      </a:endParaRPr>
                    </a:p>
                  </a:txBody>
                  <a:tcPr marL="53117" marR="53117"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The Person-Centred Climate Questionnaire staff and patient versions. </a:t>
                      </a:r>
                    </a:p>
                    <a:p>
                      <a:pPr>
                        <a:lnSpc>
                          <a:spcPct val="100000"/>
                        </a:lnSpc>
                        <a:spcAft>
                          <a:spcPts val="0"/>
                        </a:spcAft>
                      </a:pPr>
                      <a:r>
                        <a:rPr lang="en-AU" sz="1400" b="0" dirty="0">
                          <a:solidFill>
                            <a:schemeClr val="tx1"/>
                          </a:solidFill>
                          <a:effectLst/>
                          <a:latin typeface="Montserrat" panose="02000505000000020004" pitchFamily="2" charset="0"/>
                        </a:rPr>
                        <a:t>(Edvardsson et al. Australia)</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pPr>
                        <a:lnSpc>
                          <a:spcPct val="115000"/>
                        </a:lnSpc>
                        <a:spcAft>
                          <a:spcPts val="0"/>
                        </a:spcAft>
                      </a:pPr>
                      <a:endParaRPr lang="en-AU" sz="1800" b="0" dirty="0">
                        <a:solidFill>
                          <a:schemeClr val="tx1"/>
                        </a:solidFill>
                        <a:effectLst/>
                        <a:latin typeface="Times New Roman"/>
                        <a:ea typeface="Times New Roman"/>
                      </a:endParaRPr>
                    </a:p>
                  </a:txBody>
                  <a:tcPr marL="55001" marR="550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PCIS: The Person-Centred Inpatient Scale. </a:t>
                      </a:r>
                      <a:endParaRPr lang="en-AU" sz="1400" b="0" dirty="0" smtClean="0">
                        <a:solidFill>
                          <a:schemeClr val="tx1"/>
                        </a:solidFill>
                        <a:effectLst/>
                        <a:latin typeface="Montserrat" panose="02000505000000020004" pitchFamily="2" charset="0"/>
                      </a:endParaRPr>
                    </a:p>
                    <a:p>
                      <a:pPr>
                        <a:lnSpc>
                          <a:spcPct val="100000"/>
                        </a:lnSpc>
                        <a:spcAft>
                          <a:spcPts val="0"/>
                        </a:spcAft>
                      </a:pPr>
                      <a:r>
                        <a:rPr lang="en-AU" sz="1400" b="0" dirty="0" smtClean="0">
                          <a:solidFill>
                            <a:schemeClr val="tx1"/>
                          </a:solidFill>
                          <a:effectLst/>
                          <a:latin typeface="Montserrat" panose="02000505000000020004" pitchFamily="2" charset="0"/>
                        </a:rPr>
                        <a:t>(</a:t>
                      </a:r>
                      <a:r>
                        <a:rPr lang="en-AU" sz="1400" b="0" dirty="0">
                          <a:solidFill>
                            <a:schemeClr val="tx1"/>
                          </a:solidFill>
                          <a:effectLst/>
                          <a:latin typeface="Montserrat" panose="02000505000000020004" pitchFamily="2" charset="0"/>
                        </a:rPr>
                        <a:t>Coyle and Williams</a:t>
                      </a:r>
                      <a:r>
                        <a:rPr lang="en-AU" sz="1400" b="0" dirty="0" smtClean="0">
                          <a:solidFill>
                            <a:schemeClr val="tx1"/>
                          </a:solidFill>
                          <a:effectLst/>
                          <a:latin typeface="Montserrat" panose="02000505000000020004" pitchFamily="2" charset="0"/>
                        </a:rPr>
                        <a:t>)</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pPr>
                        <a:lnSpc>
                          <a:spcPct val="115000"/>
                        </a:lnSpc>
                        <a:spcAft>
                          <a:spcPts val="0"/>
                        </a:spcAft>
                      </a:pPr>
                      <a:endParaRPr lang="en-AU" sz="1800" b="0" dirty="0">
                        <a:solidFill>
                          <a:schemeClr val="tx1"/>
                        </a:solidFill>
                        <a:effectLst/>
                        <a:latin typeface="Times New Roman"/>
                        <a:ea typeface="Times New Roman"/>
                      </a:endParaRPr>
                    </a:p>
                  </a:txBody>
                  <a:tcPr marL="55001" marR="550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683">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The Client-Centred Care Questionnaire </a:t>
                      </a:r>
                      <a:endParaRPr lang="en-AU" sz="1400" b="0" dirty="0" smtClean="0">
                        <a:solidFill>
                          <a:schemeClr val="tx1"/>
                        </a:solidFill>
                        <a:effectLst/>
                        <a:latin typeface="Montserrat" panose="02000505000000020004" pitchFamily="2" charset="0"/>
                      </a:endParaRPr>
                    </a:p>
                    <a:p>
                      <a:pPr>
                        <a:lnSpc>
                          <a:spcPct val="100000"/>
                        </a:lnSpc>
                        <a:spcAft>
                          <a:spcPts val="0"/>
                        </a:spcAft>
                      </a:pPr>
                      <a:r>
                        <a:rPr lang="en-AU" sz="1400" b="0" dirty="0" smtClean="0">
                          <a:solidFill>
                            <a:schemeClr val="tx1"/>
                          </a:solidFill>
                          <a:effectLst/>
                          <a:latin typeface="Montserrat" panose="02000505000000020004" pitchFamily="2" charset="0"/>
                        </a:rPr>
                        <a:t>(</a:t>
                      </a:r>
                      <a:r>
                        <a:rPr lang="en-AU" sz="1400" b="0" dirty="0">
                          <a:solidFill>
                            <a:schemeClr val="tx1"/>
                          </a:solidFill>
                          <a:effectLst/>
                          <a:latin typeface="Montserrat" panose="02000505000000020004" pitchFamily="2" charset="0"/>
                        </a:rPr>
                        <a:t>De Witte et al</a:t>
                      </a:r>
                      <a:r>
                        <a:rPr lang="en-AU" sz="1400" b="0" dirty="0" smtClean="0">
                          <a:solidFill>
                            <a:schemeClr val="tx1"/>
                          </a:solidFill>
                          <a:effectLst/>
                          <a:latin typeface="Montserrat" panose="02000505000000020004" pitchFamily="2" charset="0"/>
                        </a:rPr>
                        <a:t>.) </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2">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ctr">
                        <a:lnSpc>
                          <a:spcPct val="115000"/>
                        </a:lnSpc>
                        <a:spcAft>
                          <a:spcPts val="0"/>
                        </a:spcAft>
                      </a:pPr>
                      <a:r>
                        <a:rPr lang="en-AU" sz="1400" b="0" dirty="0" smtClean="0">
                          <a:solidFill>
                            <a:schemeClr val="tx1"/>
                          </a:solidFill>
                          <a:effectLst/>
                          <a:latin typeface="Montserrat" panose="02000505000000020004" pitchFamily="2" charset="0"/>
                        </a:rPr>
                        <a:t>Community</a:t>
                      </a:r>
                      <a:endParaRPr lang="en-AU" sz="1400" b="0" dirty="0">
                        <a:solidFill>
                          <a:schemeClr val="tx1"/>
                        </a:solidFill>
                        <a:effectLst/>
                        <a:latin typeface="Montserrat" panose="02000505000000020004" pitchFamily="2" charset="0"/>
                        <a:ea typeface="Times New Roman"/>
                      </a:endParaRPr>
                    </a:p>
                  </a:txBody>
                  <a:tcPr marL="53117" marR="53117"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14705">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nSpc>
                          <a:spcPct val="100000"/>
                        </a:lnSpc>
                        <a:spcAft>
                          <a:spcPts val="0"/>
                        </a:spcAft>
                      </a:pPr>
                      <a:r>
                        <a:rPr lang="en-AU" sz="1400" b="0" dirty="0">
                          <a:solidFill>
                            <a:schemeClr val="tx1"/>
                          </a:solidFill>
                          <a:effectLst/>
                          <a:latin typeface="Montserrat" panose="02000505000000020004" pitchFamily="2" charset="0"/>
                        </a:rPr>
                        <a:t>Valuing </a:t>
                      </a:r>
                      <a:r>
                        <a:rPr lang="en-AU" sz="1400" b="0" dirty="0" smtClean="0">
                          <a:solidFill>
                            <a:schemeClr val="tx1"/>
                          </a:solidFill>
                          <a:effectLst/>
                          <a:latin typeface="Montserrat" panose="02000505000000020004" pitchFamily="2" charset="0"/>
                        </a:rPr>
                        <a:t>People</a:t>
                      </a:r>
                    </a:p>
                    <a:p>
                      <a:pPr>
                        <a:lnSpc>
                          <a:spcPct val="100000"/>
                        </a:lnSpc>
                        <a:spcAft>
                          <a:spcPts val="0"/>
                        </a:spcAft>
                      </a:pPr>
                      <a:r>
                        <a:rPr lang="en-AU" sz="1400" b="0" dirty="0" smtClean="0">
                          <a:solidFill>
                            <a:schemeClr val="tx1"/>
                          </a:solidFill>
                          <a:effectLst/>
                          <a:latin typeface="Montserrat" panose="02000505000000020004" pitchFamily="2" charset="0"/>
                        </a:rPr>
                        <a:t>(Alzheimer’s </a:t>
                      </a:r>
                      <a:r>
                        <a:rPr lang="en-AU" sz="1400" b="0" dirty="0">
                          <a:solidFill>
                            <a:schemeClr val="tx1"/>
                          </a:solidFill>
                          <a:effectLst/>
                          <a:latin typeface="Montserrat" panose="02000505000000020004" pitchFamily="2" charset="0"/>
                        </a:rPr>
                        <a:t>Australia  </a:t>
                      </a:r>
                      <a:r>
                        <a:rPr lang="en-AU" sz="1400" b="0" dirty="0" smtClean="0">
                          <a:solidFill>
                            <a:schemeClr val="tx1"/>
                          </a:solidFill>
                          <a:effectLst/>
                          <a:latin typeface="Montserrat" panose="02000505000000020004" pitchFamily="2" charset="0"/>
                        </a:rPr>
                        <a:t>Vic)</a:t>
                      </a:r>
                      <a:endParaRPr lang="en-AU" sz="1400" b="0" dirty="0">
                        <a:solidFill>
                          <a:schemeClr val="tx1"/>
                        </a:solidFill>
                        <a:effectLst/>
                        <a:latin typeface="Montserrat" panose="02000505000000020004" pitchFamily="2" charset="0"/>
                        <a:ea typeface="Times New Roman"/>
                      </a:endParaRPr>
                    </a:p>
                  </a:txBody>
                  <a:tcPr marL="53117" marR="53117"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vMerge="1">
                  <a:txBody>
                    <a:bodyPr/>
                    <a:lstStyle/>
                    <a:p>
                      <a:pPr>
                        <a:lnSpc>
                          <a:spcPct val="115000"/>
                        </a:lnSpc>
                        <a:spcAft>
                          <a:spcPts val="0"/>
                        </a:spcAft>
                      </a:pPr>
                      <a:endParaRPr lang="en-AU" sz="1800" b="0" dirty="0">
                        <a:solidFill>
                          <a:schemeClr val="tx1"/>
                        </a:solidFill>
                        <a:effectLst/>
                        <a:latin typeface="Times New Roman"/>
                        <a:ea typeface="Times New Roman"/>
                      </a:endParaRPr>
                    </a:p>
                  </a:txBody>
                  <a:tcPr marL="55001" marR="550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83577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3"/>
          <p:cNvSpPr txBox="1">
            <a:spLocks/>
          </p:cNvSpPr>
          <p:nvPr/>
        </p:nvSpPr>
        <p:spPr>
          <a:xfrm>
            <a:off x="611560" y="620688"/>
            <a:ext cx="7772400" cy="21901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0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Person-centred care</a:t>
            </a:r>
            <a:br>
              <a:rPr kumimoji="0" lang="en-AU" sz="40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br>
            <a:r>
              <a:rPr kumimoji="0" lang="en-AU" sz="3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The only way to care for someone with dementia</a:t>
            </a:r>
            <a:endParaRPr kumimoji="0" lang="en-AU" sz="36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6" name="Content Placeholder 2"/>
          <p:cNvSpPr txBox="1">
            <a:spLocks/>
          </p:cNvSpPr>
          <p:nvPr/>
        </p:nvSpPr>
        <p:spPr>
          <a:xfrm>
            <a:off x="1187624" y="3625257"/>
            <a:ext cx="6731024" cy="1752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8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It is now accepted that a person-centred approach to care and practice informed by research evidence is the basis of quality care.</a:t>
            </a:r>
            <a:endParaRPr kumimoji="0" lang="en-AU" sz="28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939051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p:nvSpPr>
        <p:spPr>
          <a:xfrm>
            <a:off x="467544" y="908720"/>
            <a:ext cx="8229600"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32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A philosophy of care </a:t>
            </a:r>
            <a:endParaRPr kumimoji="0" lang="en-AU" sz="32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Content Placeholder 2"/>
          <p:cNvSpPr txBox="1">
            <a:spLocks/>
          </p:cNvSpPr>
          <p:nvPr/>
        </p:nvSpPr>
        <p:spPr>
          <a:xfrm>
            <a:off x="457200" y="2564905"/>
            <a:ext cx="8229600" cy="259228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…..is a system of principles, beliefs, goals or values that guide and direct the services and care that we provide or aspire to provide to the people in our care. This philosophy is often reflected in the organisations vision and mission statement and drives the culture of the organisation, teams and the care provided. </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endParaRPr kumimoji="0" lang="en-AU" sz="32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2208445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57521" y="435471"/>
            <a:ext cx="8229600" cy="1049313"/>
          </a:xfrm>
          <a:prstGeom prst="rect">
            <a:avLst/>
          </a:prstGeom>
        </p:spPr>
        <p:txBody>
          <a:bodyPr/>
          <a:lstStyle/>
          <a:p>
            <a:pPr algn="ctr">
              <a:spcBef>
                <a:spcPct val="0"/>
              </a:spcBef>
              <a:defRPr/>
            </a:pPr>
            <a:r>
              <a:rPr lang="en-AU" sz="2800" b="1" dirty="0" smtClean="0">
                <a:solidFill>
                  <a:prstClr val="black"/>
                </a:solidFill>
                <a:latin typeface="Montserrat" panose="02000505000000020004" pitchFamily="2" charset="0"/>
              </a:rPr>
              <a:t>Activity</a:t>
            </a:r>
          </a:p>
          <a:p>
            <a:pPr algn="ctr">
              <a:spcBef>
                <a:spcPct val="0"/>
              </a:spcBef>
              <a:defRPr/>
            </a:pPr>
            <a:r>
              <a:rPr lang="en-AU" sz="2800" b="1" dirty="0" smtClean="0">
                <a:solidFill>
                  <a:prstClr val="black"/>
                </a:solidFill>
                <a:latin typeface="Montserrat" panose="02000505000000020004" pitchFamily="2" charset="0"/>
              </a:rPr>
              <a:t>What PCC means to you</a:t>
            </a:r>
          </a:p>
        </p:txBody>
      </p:sp>
      <p:sp>
        <p:nvSpPr>
          <p:cNvPr id="3" name="Content Placeholder 2"/>
          <p:cNvSpPr txBox="1">
            <a:spLocks/>
          </p:cNvSpPr>
          <p:nvPr/>
        </p:nvSpPr>
        <p:spPr>
          <a:xfrm>
            <a:off x="467544" y="1772816"/>
            <a:ext cx="8229600" cy="4248472"/>
          </a:xfrm>
          <a:prstGeom prst="rect">
            <a:avLst/>
          </a:prstGeom>
        </p:spPr>
        <p:txBody>
          <a:bodyPr/>
          <a:lstStyle/>
          <a:p>
            <a:pPr marL="342900" indent="-342900">
              <a:spcBef>
                <a:spcPct val="20000"/>
              </a:spcBef>
              <a:spcAft>
                <a:spcPts val="600"/>
              </a:spcAft>
              <a:buFont typeface="Arial" pitchFamily="34" charset="0"/>
              <a:buChar char="•"/>
              <a:defRPr/>
            </a:pPr>
            <a:r>
              <a:rPr lang="en-AU" sz="2800" dirty="0" smtClean="0">
                <a:solidFill>
                  <a:prstClr val="black"/>
                </a:solidFill>
                <a:latin typeface="Montserrat" panose="02000505000000020004" pitchFamily="2" charset="0"/>
              </a:rPr>
              <a:t>In groups </a:t>
            </a:r>
            <a:r>
              <a:rPr lang="en-AU" sz="2800" dirty="0">
                <a:solidFill>
                  <a:prstClr val="black"/>
                </a:solidFill>
                <a:latin typeface="Montserrat" panose="02000505000000020004" pitchFamily="2" charset="0"/>
              </a:rPr>
              <a:t>d</a:t>
            </a:r>
            <a:r>
              <a:rPr lang="en-AU" sz="2800" dirty="0" err="1" smtClean="0">
                <a:solidFill>
                  <a:prstClr val="black"/>
                </a:solidFill>
                <a:latin typeface="Montserrat" panose="02000505000000020004" pitchFamily="2" charset="0"/>
              </a:rPr>
              <a:t>iscuss</a:t>
            </a:r>
            <a:r>
              <a:rPr lang="en-AU" sz="2800" dirty="0" smtClean="0">
                <a:solidFill>
                  <a:prstClr val="black"/>
                </a:solidFill>
                <a:latin typeface="Montserrat" panose="02000505000000020004" pitchFamily="2" charset="0"/>
              </a:rPr>
              <a:t>:</a:t>
            </a:r>
          </a:p>
          <a:p>
            <a:pPr marL="914400" lvl="1" indent="-457200">
              <a:spcBef>
                <a:spcPct val="20000"/>
              </a:spcBef>
              <a:spcAft>
                <a:spcPts val="600"/>
              </a:spcAft>
              <a:buFont typeface="Arial" panose="020B0604020202020204" pitchFamily="34" charset="0"/>
              <a:buChar char="•"/>
              <a:defRPr/>
            </a:pPr>
            <a:r>
              <a:rPr lang="en-AU" sz="2800" dirty="0" smtClean="0">
                <a:solidFill>
                  <a:prstClr val="black"/>
                </a:solidFill>
                <a:latin typeface="Montserrat" panose="02000505000000020004" pitchFamily="2" charset="0"/>
              </a:rPr>
              <a:t>What person-centred care means to you</a:t>
            </a:r>
          </a:p>
          <a:p>
            <a:pPr marL="914400" lvl="1" indent="-457200">
              <a:spcBef>
                <a:spcPct val="20000"/>
              </a:spcBef>
              <a:spcAft>
                <a:spcPts val="600"/>
              </a:spcAft>
              <a:buFont typeface="Arial" panose="020B0604020202020204" pitchFamily="34" charset="0"/>
              <a:buChar char="•"/>
              <a:defRPr/>
            </a:pPr>
            <a:r>
              <a:rPr lang="en-AU" sz="2800" dirty="0" smtClean="0">
                <a:solidFill>
                  <a:prstClr val="black"/>
                </a:solidFill>
                <a:latin typeface="Montserrat" panose="02000505000000020004" pitchFamily="2" charset="0"/>
              </a:rPr>
              <a:t>What others in the group say PCC means to them</a:t>
            </a:r>
          </a:p>
          <a:p>
            <a:pPr marL="914400" lvl="1" indent="-457200">
              <a:spcBef>
                <a:spcPct val="20000"/>
              </a:spcBef>
              <a:spcAft>
                <a:spcPts val="600"/>
              </a:spcAft>
              <a:buFont typeface="Arial" panose="020B0604020202020204" pitchFamily="34" charset="0"/>
              <a:buChar char="•"/>
              <a:defRPr/>
            </a:pPr>
            <a:r>
              <a:rPr lang="en-AU" sz="2800" dirty="0" smtClean="0">
                <a:solidFill>
                  <a:prstClr val="black"/>
                </a:solidFill>
                <a:latin typeface="Montserrat" panose="02000505000000020004" pitchFamily="2" charset="0"/>
              </a:rPr>
              <a:t>What commonalities and differences did you find with others</a:t>
            </a:r>
          </a:p>
          <a:p>
            <a:pPr marL="914400" lvl="1" indent="-457200">
              <a:spcBef>
                <a:spcPct val="20000"/>
              </a:spcBef>
              <a:spcAft>
                <a:spcPts val="600"/>
              </a:spcAft>
              <a:buFont typeface="Arial" panose="020B0604020202020204" pitchFamily="34" charset="0"/>
              <a:buChar char="•"/>
              <a:defRPr/>
            </a:pPr>
            <a:r>
              <a:rPr lang="en-AU" sz="2800" dirty="0" smtClean="0">
                <a:solidFill>
                  <a:prstClr val="black"/>
                </a:solidFill>
                <a:latin typeface="Montserrat" panose="02000505000000020004" pitchFamily="2" charset="0"/>
              </a:rPr>
              <a:t>Why you think these commonalities and differences occur</a:t>
            </a:r>
          </a:p>
          <a:p>
            <a:pPr marL="342900" indent="-342900">
              <a:spcBef>
                <a:spcPct val="20000"/>
              </a:spcBef>
              <a:spcAft>
                <a:spcPts val="600"/>
              </a:spcAft>
              <a:buFont typeface="Arial" pitchFamily="34" charset="0"/>
              <a:buChar char="•"/>
              <a:defRPr/>
            </a:pPr>
            <a:endParaRPr lang="en-AU" sz="3200" dirty="0" smtClean="0">
              <a:solidFill>
                <a:prstClr val="black"/>
              </a:solidFill>
              <a:latin typeface="Montserrat" panose="02000505000000020004" pitchFamily="2" charset="0"/>
            </a:endParaRPr>
          </a:p>
        </p:txBody>
      </p:sp>
    </p:spTree>
    <p:extLst>
      <p:ext uri="{BB962C8B-B14F-4D97-AF65-F5344CB8AC3E}">
        <p14:creationId xmlns:p14="http://schemas.microsoft.com/office/powerpoint/2010/main" val="2950473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txBox="1">
            <a:spLocks/>
          </p:cNvSpPr>
          <p:nvPr/>
        </p:nvSpPr>
        <p:spPr>
          <a:xfrm>
            <a:off x="772047" y="1268760"/>
            <a:ext cx="7725544" cy="423793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Respect for individuality and values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Meaning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Therapeutic alliance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Social context and relationships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Inclusive model of health and well-being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Expert lay knowledge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Shared responsibility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Communication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Autonomy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Professional as a person </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(Hughes et al., 2010)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itle 1"/>
          <p:cNvSpPr txBox="1">
            <a:spLocks/>
          </p:cNvSpPr>
          <p:nvPr/>
        </p:nvSpPr>
        <p:spPr>
          <a:xfrm>
            <a:off x="169751" y="188640"/>
            <a:ext cx="4680520"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PCC: Common themes</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255231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5"/>
          <p:cNvSpPr txBox="1">
            <a:spLocks noRot="1" noChangeArrowheads="1"/>
          </p:cNvSpPr>
          <p:nvPr/>
        </p:nvSpPr>
        <p:spPr>
          <a:xfrm>
            <a:off x="971600" y="2420888"/>
            <a:ext cx="7358062" cy="2720975"/>
          </a:xfrm>
          <a:prstGeom prst="rect">
            <a:avLst/>
          </a:prstGeom>
        </p:spPr>
        <p:txBody>
          <a:bodyPr/>
          <a:lstStyle/>
          <a:p>
            <a:pPr algn="ctr">
              <a:spcBef>
                <a:spcPct val="20000"/>
              </a:spcBef>
              <a:defRPr/>
            </a:pPr>
            <a:r>
              <a:rPr lang="en-AU" sz="2400" i="1" dirty="0" smtClean="0">
                <a:solidFill>
                  <a:prstClr val="black"/>
                </a:solidFill>
                <a:latin typeface="Montserrat" panose="02000505000000020004" pitchFamily="2" charset="0"/>
              </a:rPr>
              <a:t>“It is much more important to know what sort of a person has a disease than what sort of disease a patient has.”</a:t>
            </a:r>
            <a:r>
              <a:rPr lang="en-AU" sz="2400" dirty="0" smtClean="0">
                <a:solidFill>
                  <a:prstClr val="black"/>
                </a:solidFill>
                <a:latin typeface="Montserrat" panose="02000505000000020004" pitchFamily="2" charset="0"/>
              </a:rPr>
              <a:t/>
            </a:r>
            <a:br>
              <a:rPr lang="en-AU" sz="2400" dirty="0" smtClean="0">
                <a:solidFill>
                  <a:prstClr val="black"/>
                </a:solidFill>
                <a:latin typeface="Montserrat" panose="02000505000000020004" pitchFamily="2" charset="0"/>
              </a:rPr>
            </a:br>
            <a:r>
              <a:rPr lang="en-AU" sz="2400" dirty="0" smtClean="0">
                <a:solidFill>
                  <a:prstClr val="black"/>
                </a:solidFill>
                <a:latin typeface="Montserrat" panose="02000505000000020004" pitchFamily="2" charset="0"/>
              </a:rPr>
              <a:t>(William Osler)</a:t>
            </a:r>
          </a:p>
        </p:txBody>
      </p:sp>
      <p:sp>
        <p:nvSpPr>
          <p:cNvPr id="4" name="Rectangle 4"/>
          <p:cNvSpPr txBox="1">
            <a:spLocks noRot="1" noChangeArrowheads="1"/>
          </p:cNvSpPr>
          <p:nvPr/>
        </p:nvSpPr>
        <p:spPr>
          <a:xfrm>
            <a:off x="764431" y="1340768"/>
            <a:ext cx="7772400" cy="648072"/>
          </a:xfrm>
          <a:prstGeom prst="rect">
            <a:avLst/>
          </a:prstGeom>
        </p:spPr>
        <p:txBody>
          <a:bodyPr/>
          <a:lstStyle/>
          <a:p>
            <a:pPr algn="ctr">
              <a:spcBef>
                <a:spcPct val="0"/>
              </a:spcBef>
              <a:defRPr/>
            </a:pPr>
            <a:r>
              <a:rPr lang="en-AU" sz="2800" b="1" dirty="0" smtClean="0">
                <a:solidFill>
                  <a:prstClr val="black"/>
                </a:solidFill>
                <a:latin typeface="Montserrat" panose="02000505000000020004" pitchFamily="2" charset="0"/>
              </a:rPr>
              <a:t>Why person-centred care?</a:t>
            </a:r>
          </a:p>
        </p:txBody>
      </p:sp>
    </p:spTree>
    <p:extLst>
      <p:ext uri="{BB962C8B-B14F-4D97-AF65-F5344CB8AC3E}">
        <p14:creationId xmlns:p14="http://schemas.microsoft.com/office/powerpoint/2010/main" val="2249098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txBox="1">
            <a:spLocks/>
          </p:cNvSpPr>
          <p:nvPr/>
        </p:nvSpPr>
        <p:spPr>
          <a:xfrm>
            <a:off x="529207" y="1340768"/>
            <a:ext cx="8229600" cy="276490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Concept first introduced by Carl Rogers in 1951</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Kitwood</a:t>
            </a: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introduced concept of Personhood and PCC for people with dementia in 1997</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Respect and preservation of dignity as core principles</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Much more than providing choice</a:t>
            </a:r>
          </a:p>
          <a:p>
            <a:pPr marL="342900" marR="0" lvl="0" indent="-342900" algn="l" defTabSz="914400" rtl="0" eaLnBrk="1" fontAlgn="auto" latinLnBrk="0" hangingPunct="1">
              <a:lnSpc>
                <a:spcPct val="100000"/>
              </a:lnSpc>
              <a:spcBef>
                <a:spcPct val="20000"/>
              </a:spcBef>
              <a:spcAft>
                <a:spcPts val="600"/>
              </a:spcAft>
              <a:buClrTx/>
              <a:buSzTx/>
              <a:buFont typeface="Arial" pitchFamily="34" charset="0"/>
              <a:buChar char="•"/>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Relationship and connection with the individual</a:t>
            </a: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itle 1"/>
          <p:cNvSpPr txBox="1">
            <a:spLocks/>
          </p:cNvSpPr>
          <p:nvPr/>
        </p:nvSpPr>
        <p:spPr>
          <a:xfrm>
            <a:off x="169750" y="189431"/>
            <a:ext cx="4474257"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Person-centred care</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1389208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51" y="6192322"/>
            <a:ext cx="6223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3"/>
          <p:cNvSpPr txBox="1">
            <a:spLocks/>
          </p:cNvSpPr>
          <p:nvPr/>
        </p:nvSpPr>
        <p:spPr>
          <a:xfrm>
            <a:off x="395536" y="1697883"/>
            <a:ext cx="8229600" cy="356125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the need for a recognition of, and connection with, the </a:t>
            </a:r>
            <a:r>
              <a:rPr kumimoji="0" lang="en-AU" sz="2400" b="0" i="1" u="none" strike="noStrike" kern="1200" cap="none" spc="0" normalizeH="0" baseline="0" noProof="0" dirty="0" smtClean="0">
                <a:ln>
                  <a:noFill/>
                </a:ln>
                <a:solidFill>
                  <a:sysClr val="windowText" lastClr="000000"/>
                </a:solidFill>
                <a:effectLst/>
                <a:uLnTx/>
                <a:uFillTx/>
                <a:latin typeface="Montserrat" panose="02000505000000020004" pitchFamily="2" charset="0"/>
              </a:rPr>
              <a:t>person</a:t>
            </a: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a focus on the person’s strengths and goals, an interdisciplinary approach, and recognition of the centrality of </a:t>
            </a:r>
            <a:b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b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relationships.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a:r>
            <a:br>
              <a:rPr kumimoji="0" lang="en-AU" sz="24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br>
            <a:r>
              <a:rPr kumimoji="0" lang="en-AU"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a:t>
            </a:r>
            <a:r>
              <a:rPr kumimoji="0" lang="en-GB"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Nay, </a:t>
            </a:r>
            <a:r>
              <a:rPr kumimoji="0" lang="en-GB" sz="1600" b="0" i="0" u="none" strike="noStrike" kern="1200" cap="none" spc="0" normalizeH="0" baseline="0" noProof="0" dirty="0" err="1" smtClean="0">
                <a:ln>
                  <a:noFill/>
                </a:ln>
                <a:solidFill>
                  <a:sysClr val="windowText" lastClr="000000"/>
                </a:solidFill>
                <a:effectLst/>
                <a:uLnTx/>
                <a:uFillTx/>
                <a:latin typeface="Montserrat" panose="02000505000000020004" pitchFamily="2" charset="0"/>
              </a:rPr>
              <a:t>Edvardsson</a:t>
            </a:r>
            <a:r>
              <a:rPr kumimoji="0" lang="en-GB"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rPr>
              <a:t> &amp; Fetherstonhaugh, 2009)</a:t>
            </a:r>
            <a:endParaRPr kumimoji="0" lang="en-AU" sz="1600" b="0" i="0" u="none" strike="noStrike" kern="1200" cap="none" spc="0" normalizeH="0" baseline="0" noProof="0" dirty="0" smtClean="0">
              <a:ln>
                <a:noFill/>
              </a:ln>
              <a:solidFill>
                <a:sysClr val="windowText" lastClr="000000"/>
              </a:solidFill>
              <a:effectLst/>
              <a:uLnTx/>
              <a:uFillTx/>
              <a:latin typeface="Montserrat" panose="02000505000000020004" pitchFamily="2"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2400" b="0"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
        <p:nvSpPr>
          <p:cNvPr id="4" name="Title 2"/>
          <p:cNvSpPr txBox="1">
            <a:spLocks/>
          </p:cNvSpPr>
          <p:nvPr/>
        </p:nvSpPr>
        <p:spPr>
          <a:xfrm>
            <a:off x="107504" y="116632"/>
            <a:ext cx="2952328"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2800" b="1" i="0" u="none" strike="noStrike" kern="1200" cap="none" spc="0" normalizeH="0" baseline="0" noProof="0" dirty="0" smtClean="0">
                <a:ln>
                  <a:noFill/>
                </a:ln>
                <a:solidFill>
                  <a:sysClr val="windowText" lastClr="000000"/>
                </a:solidFill>
                <a:effectLst/>
                <a:uLnTx/>
                <a:uFillTx/>
                <a:latin typeface="Montserrat" panose="02000505000000020004" pitchFamily="2" charset="0"/>
              </a:rPr>
              <a:t>Defining PCC</a:t>
            </a:r>
            <a:endParaRPr kumimoji="0" lang="en-AU" sz="2800" b="1" i="0" u="none" strike="noStrike" kern="1200" cap="none" spc="0" normalizeH="0" baseline="0" noProof="0" dirty="0">
              <a:ln>
                <a:noFill/>
              </a:ln>
              <a:solidFill>
                <a:sysClr val="windowText" lastClr="000000"/>
              </a:solidFill>
              <a:effectLst/>
              <a:uLnTx/>
              <a:uFillTx/>
              <a:latin typeface="Montserrat" panose="02000505000000020004" pitchFamily="2" charset="0"/>
            </a:endParaRPr>
          </a:p>
        </p:txBody>
      </p:sp>
    </p:spTree>
    <p:extLst>
      <p:ext uri="{BB962C8B-B14F-4D97-AF65-F5344CB8AC3E}">
        <p14:creationId xmlns:p14="http://schemas.microsoft.com/office/powerpoint/2010/main" val="2453290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121&quot;&gt;&lt;object type=&quot;3&quot; unique_id=&quot;10123&quot;&gt;&lt;property id=&quot;20148&quot; value=&quot;5&quot;/&gt;&lt;property id=&quot;20300&quot; value=&quot;Slide 2&quot;/&gt;&lt;property id=&quot;20307&quot; value=&quot;717&quot;/&gt;&lt;/object&gt;&lt;object type=&quot;3&quot; unique_id=&quot;10125&quot;&gt;&lt;property id=&quot;20148&quot; value=&quot;5&quot;/&gt;&lt;property id=&quot;20300&quot; value=&quot;Slide 4&quot;/&gt;&lt;property id=&quot;20307&quot; value=&quot;720&quot;/&gt;&lt;/object&gt;&lt;object type=&quot;3&quot; unique_id=&quot;10126&quot;&gt;&lt;property id=&quot;20148&quot; value=&quot;5&quot;/&gt;&lt;property id=&quot;20300&quot; value=&quot;Slide 5&quot;/&gt;&lt;property id=&quot;20307&quot; value=&quot;738&quot;/&gt;&lt;/object&gt;&lt;object type=&quot;3&quot; unique_id=&quot;10127&quot;&gt;&lt;property id=&quot;20148&quot; value=&quot;5&quot;/&gt;&lt;property id=&quot;20300&quot; value=&quot;Slide 6&quot;/&gt;&lt;property id=&quot;20307&quot; value=&quot;722&quot;/&gt;&lt;/object&gt;&lt;object type=&quot;3&quot; unique_id=&quot;10128&quot;&gt;&lt;property id=&quot;20148&quot; value=&quot;5&quot;/&gt;&lt;property id=&quot;20300&quot; value=&quot;Slide 7&quot;/&gt;&lt;property id=&quot;20307&quot; value=&quot;723&quot;/&gt;&lt;/object&gt;&lt;object type=&quot;3&quot; unique_id=&quot;10129&quot;&gt;&lt;property id=&quot;20148&quot; value=&quot;5&quot;/&gt;&lt;property id=&quot;20300&quot; value=&quot;Slide 8&quot;/&gt;&lt;property id=&quot;20307&quot; value=&quot;724&quot;/&gt;&lt;/object&gt;&lt;object type=&quot;3&quot; unique_id=&quot;10130&quot;&gt;&lt;property id=&quot;20148&quot; value=&quot;5&quot;/&gt;&lt;property id=&quot;20300&quot; value=&quot;Slide 9&quot;/&gt;&lt;property id=&quot;20307&quot; value=&quot;725&quot;/&gt;&lt;/object&gt;&lt;object type=&quot;3&quot; unique_id=&quot;10131&quot;&gt;&lt;property id=&quot;20148&quot; value=&quot;5&quot;/&gt;&lt;property id=&quot;20300&quot; value=&quot;Slide 10&quot;/&gt;&lt;property id=&quot;20307&quot; value=&quot;726&quot;/&gt;&lt;/object&gt;&lt;object type=&quot;3&quot; unique_id=&quot;10132&quot;&gt;&lt;property id=&quot;20148&quot; value=&quot;5&quot;/&gt;&lt;property id=&quot;20300&quot; value=&quot;Slide 11&quot;/&gt;&lt;property id=&quot;20307&quot; value=&quot;727&quot;/&gt;&lt;/object&gt;&lt;object type=&quot;3&quot; unique_id=&quot;10133&quot;&gt;&lt;property id=&quot;20148&quot; value=&quot;5&quot;/&gt;&lt;property id=&quot;20300&quot; value=&quot;Slide 12&quot;/&gt;&lt;property id=&quot;20307&quot; value=&quot;728&quot;/&gt;&lt;/object&gt;&lt;object type=&quot;3&quot; unique_id=&quot;10134&quot;&gt;&lt;property id=&quot;20148&quot; value=&quot;5&quot;/&gt;&lt;property id=&quot;20300&quot; value=&quot;Slide 13&quot;/&gt;&lt;property id=&quot;20307&quot; value=&quot;737&quot;/&gt;&lt;/object&gt;&lt;object type=&quot;3&quot; unique_id=&quot;10135&quot;&gt;&lt;property id=&quot;20148&quot; value=&quot;5&quot;/&gt;&lt;property id=&quot;20300&quot; value=&quot;Slide 14&quot;/&gt;&lt;property id=&quot;20307&quot; value=&quot;729&quot;/&gt;&lt;/object&gt;&lt;object type=&quot;3&quot; unique_id=&quot;10136&quot;&gt;&lt;property id=&quot;20148&quot; value=&quot;5&quot;/&gt;&lt;property id=&quot;20300&quot; value=&quot;Slide 15&quot;/&gt;&lt;property id=&quot;20307&quot; value=&quot;730&quot;/&gt;&lt;/object&gt;&lt;object type=&quot;3&quot; unique_id=&quot;10137&quot;&gt;&lt;property id=&quot;20148&quot; value=&quot;5&quot;/&gt;&lt;property id=&quot;20300&quot; value=&quot;Slide 16&quot;/&gt;&lt;property id=&quot;20307&quot; value=&quot;736&quot;/&gt;&lt;/object&gt;&lt;object type=&quot;3&quot; unique_id=&quot;10138&quot;&gt;&lt;property id=&quot;20148&quot; value=&quot;5&quot;/&gt;&lt;property id=&quot;20300&quot; value=&quot;Slide 17&quot;/&gt;&lt;property id=&quot;20307&quot; value=&quot;731&quot;/&gt;&lt;/object&gt;&lt;object type=&quot;3&quot; unique_id=&quot;10139&quot;&gt;&lt;property id=&quot;20148&quot; value=&quot;5&quot;/&gt;&lt;property id=&quot;20300&quot; value=&quot;Slide 18&quot;/&gt;&lt;property id=&quot;20307&quot; value=&quot;735&quot;/&gt;&lt;/object&gt;&lt;object type=&quot;3&quot; unique_id=&quot;10140&quot;&gt;&lt;property id=&quot;20148&quot; value=&quot;5&quot;/&gt;&lt;property id=&quot;20300&quot; value=&quot;Slide 19&quot;/&gt;&lt;property id=&quot;20307&quot; value=&quot;732&quot;/&gt;&lt;/object&gt;&lt;object type=&quot;3&quot; unique_id=&quot;10141&quot;&gt;&lt;property id=&quot;20148&quot; value=&quot;5&quot;/&gt;&lt;property id=&quot;20300&quot; value=&quot;Slide 20&quot;/&gt;&lt;property id=&quot;20307&quot; value=&quot;734&quot;/&gt;&lt;/object&gt;&lt;object type=&quot;3&quot; unique_id=&quot;10142&quot;&gt;&lt;property id=&quot;20148&quot; value=&quot;5&quot;/&gt;&lt;property id=&quot;20300&quot; value=&quot;Slide 21&quot;/&gt;&lt;property id=&quot;20307&quot; value=&quot;718&quot;/&gt;&lt;/object&gt;&lt;object type=&quot;3&quot; unique_id=&quot;10143&quot;&gt;&lt;property id=&quot;20148&quot; value=&quot;5&quot;/&gt;&lt;property id=&quot;20300&quot; value=&quot;Slide 22&quot;/&gt;&lt;property id=&quot;20307&quot; value=&quot;733&quot;/&gt;&lt;/object&gt;&lt;object type=&quot;3&quot; unique_id=&quot;10232&quot;&gt;&lt;property id=&quot;20148&quot; value=&quot;5&quot;/&gt;&lt;property id=&quot;20300&quot; value=&quot;Slide 1 - &amp;quot;Advancing practice in the care of people with dementia&amp;quot;&quot;/&gt;&lt;property id=&quot;20307&quot; value=&quot;739&quot;/&gt;&lt;/object&gt;&lt;object type=&quot;3&quot; unique_id=&quot;10233&quot;&gt;&lt;property id=&quot;20148&quot; value=&quot;5&quot;/&gt;&lt;property id=&quot;20300&quot; value=&quot;Slide 3&quot;/&gt;&lt;property id=&quot;20307&quot; value=&quot;741&quot;/&gt;&lt;/object&gt;&lt;/object&gt;&lt;object type=&quot;8&quot; unique_id=&quot;10167&quot;&gt;&lt;/object&gt;&lt;/object&gt;&lt;/database&gt;"/>
  <p:tag name="SECTOMILLISECCONVERTED" val="1"/>
</p:tagLst>
</file>

<file path=ppt/theme/_rels/theme10.xml.rels><?xml version="1.0" encoding="UTF-8" standalone="yes"?>
<Relationships xmlns="http://schemas.openxmlformats.org/package/2006/relationships"><Relationship Id="rId1" Type="http://schemas.openxmlformats.org/officeDocument/2006/relationships/image" Target="../media/image3.jpeg"/></Relationships>
</file>

<file path=ppt/theme/_rels/theme11.xml.rels><?xml version="1.0" encoding="UTF-8" standalone="yes"?>
<Relationships xmlns="http://schemas.openxmlformats.org/package/2006/relationships"><Relationship Id="rId1" Type="http://schemas.openxmlformats.org/officeDocument/2006/relationships/image" Target="../media/image3.jpeg"/></Relationships>
</file>

<file path=ppt/theme/_rels/theme12.xml.rels><?xml version="1.0" encoding="UTF-8" standalone="yes"?>
<Relationships xmlns="http://schemas.openxmlformats.org/package/2006/relationships"><Relationship Id="rId1" Type="http://schemas.openxmlformats.org/officeDocument/2006/relationships/image" Target="../media/image3.jpeg"/></Relationships>
</file>

<file path=ppt/theme/_rels/theme13.xml.rels><?xml version="1.0" encoding="UTF-8" standalone="yes"?>
<Relationships xmlns="http://schemas.openxmlformats.org/package/2006/relationships"><Relationship Id="rId1" Type="http://schemas.openxmlformats.org/officeDocument/2006/relationships/image" Target="../media/image3.jpeg"/></Relationships>
</file>

<file path=ppt/theme/_rels/theme14.xml.rels><?xml version="1.0" encoding="UTF-8" standalone="yes"?>
<Relationships xmlns="http://schemas.openxmlformats.org/package/2006/relationships"><Relationship Id="rId1" Type="http://schemas.openxmlformats.org/officeDocument/2006/relationships/image" Target="../media/image3.jpeg"/></Relationships>
</file>

<file path=ppt/theme/_rels/theme15.xml.rels><?xml version="1.0" encoding="UTF-8" standalone="yes"?>
<Relationships xmlns="http://schemas.openxmlformats.org/package/2006/relationships"><Relationship Id="rId1" Type="http://schemas.openxmlformats.org/officeDocument/2006/relationships/image" Target="../media/image3.jpeg"/></Relationships>
</file>

<file path=ppt/theme/_rels/theme16.xml.rels><?xml version="1.0" encoding="UTF-8" standalone="yes"?>
<Relationships xmlns="http://schemas.openxmlformats.org/package/2006/relationships"><Relationship Id="rId1" Type="http://schemas.openxmlformats.org/officeDocument/2006/relationships/image" Target="../media/image3.jpeg"/></Relationships>
</file>

<file path=ppt/theme/_rels/theme17.xml.rels><?xml version="1.0" encoding="UTF-8" standalone="yes"?>
<Relationships xmlns="http://schemas.openxmlformats.org/package/2006/relationships"><Relationship Id="rId1" Type="http://schemas.openxmlformats.org/officeDocument/2006/relationships/image" Target="../media/image3.jpeg"/></Relationships>
</file>

<file path=ppt/theme/_rels/theme18.xml.rels><?xml version="1.0" encoding="UTF-8" standalone="yes"?>
<Relationships xmlns="http://schemas.openxmlformats.org/package/2006/relationships"><Relationship Id="rId1" Type="http://schemas.openxmlformats.org/officeDocument/2006/relationships/image" Target="../media/image3.jpeg"/></Relationships>
</file>

<file path=ppt/theme/_rels/theme19.xml.rels><?xml version="1.0" encoding="UTF-8" standalone="yes"?>
<Relationships xmlns="http://schemas.openxmlformats.org/package/2006/relationships"><Relationship Id="rId1" Type="http://schemas.openxmlformats.org/officeDocument/2006/relationships/image" Target="../media/image3.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20.xml.rels><?xml version="1.0" encoding="UTF-8" standalone="yes"?>
<Relationships xmlns="http://schemas.openxmlformats.org/package/2006/relationships"><Relationship Id="rId1" Type="http://schemas.openxmlformats.org/officeDocument/2006/relationships/image" Target="../media/image3.jpeg"/></Relationships>
</file>

<file path=ppt/theme/_rels/theme21.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3.jpeg"/></Relationships>
</file>

<file path=ppt/theme/_rels/theme6.xml.rels><?xml version="1.0" encoding="UTF-8" standalone="yes"?>
<Relationships xmlns="http://schemas.openxmlformats.org/package/2006/relationships"><Relationship Id="rId1" Type="http://schemas.openxmlformats.org/officeDocument/2006/relationships/image" Target="../media/image3.jpeg"/></Relationships>
</file>

<file path=ppt/theme/_rels/theme7.xml.rels><?xml version="1.0" encoding="UTF-8" standalone="yes"?>
<Relationships xmlns="http://schemas.openxmlformats.org/package/2006/relationships"><Relationship Id="rId1" Type="http://schemas.openxmlformats.org/officeDocument/2006/relationships/image" Target="../media/image3.jpeg"/></Relationships>
</file>

<file path=ppt/theme/_rels/theme8.xml.rels><?xml version="1.0" encoding="UTF-8" standalone="yes"?>
<Relationships xmlns="http://schemas.openxmlformats.org/package/2006/relationships"><Relationship Id="rId1" Type="http://schemas.openxmlformats.org/officeDocument/2006/relationships/image" Target="../media/image3.jpeg"/></Relationships>
</file>

<file path=ppt/theme/_rels/theme9.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1.xml><?xml version="1.0" encoding="utf-8"?>
<a:theme xmlns:a="http://schemas.openxmlformats.org/drawingml/2006/main" name="1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2.xml><?xml version="1.0" encoding="utf-8"?>
<a:theme xmlns:a="http://schemas.openxmlformats.org/drawingml/2006/main" name="12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3.xml><?xml version="1.0" encoding="utf-8"?>
<a:theme xmlns:a="http://schemas.openxmlformats.org/drawingml/2006/main" name="13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4.xml><?xml version="1.0" encoding="utf-8"?>
<a:theme xmlns:a="http://schemas.openxmlformats.org/drawingml/2006/main" name="14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5.xml><?xml version="1.0" encoding="utf-8"?>
<a:theme xmlns:a="http://schemas.openxmlformats.org/drawingml/2006/main" name="15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6.xml><?xml version="1.0" encoding="utf-8"?>
<a:theme xmlns:a="http://schemas.openxmlformats.org/drawingml/2006/main" name="16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7.xml><?xml version="1.0" encoding="utf-8"?>
<a:theme xmlns:a="http://schemas.openxmlformats.org/drawingml/2006/main" name="17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8.xml><?xml version="1.0" encoding="utf-8"?>
<a:theme xmlns:a="http://schemas.openxmlformats.org/drawingml/2006/main" name="18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9.xml><?xml version="1.0" encoding="utf-8"?>
<a:theme xmlns:a="http://schemas.openxmlformats.org/drawingml/2006/main" name="19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0.xml><?xml version="1.0" encoding="utf-8"?>
<a:theme xmlns:a="http://schemas.openxmlformats.org/drawingml/2006/main" name="20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1.xml><?xml version="1.0" encoding="utf-8"?>
<a:theme xmlns:a="http://schemas.openxmlformats.org/drawingml/2006/main" name="2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3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5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6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7.xml><?xml version="1.0" encoding="utf-8"?>
<a:theme xmlns:a="http://schemas.openxmlformats.org/drawingml/2006/main" name="7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8.xml><?xml version="1.0" encoding="utf-8"?>
<a:theme xmlns:a="http://schemas.openxmlformats.org/drawingml/2006/main" name="8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9.xml><?xml version="1.0" encoding="utf-8"?>
<a:theme xmlns:a="http://schemas.openxmlformats.org/drawingml/2006/main" name="9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Arial"/>
        <a:ea typeface=""/>
        <a:cs typeface=""/>
      </a:majorFont>
      <a:minorFont>
        <a:latin typeface="Arial"/>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7070</TotalTime>
  <Words>1212</Words>
  <Application>Microsoft Macintosh PowerPoint</Application>
  <PresentationFormat>On-screen Show (4:3)</PresentationFormat>
  <Paragraphs>157</Paragraphs>
  <Slides>22</Slides>
  <Notes>13</Notes>
  <HiddenSlides>0</HiddenSlides>
  <MMClips>0</MMClips>
  <ScaleCrop>false</ScaleCrop>
  <HeadingPairs>
    <vt:vector size="6" baseType="variant">
      <vt:variant>
        <vt:lpstr>Fonts Used</vt:lpstr>
      </vt:variant>
      <vt:variant>
        <vt:i4>8</vt:i4>
      </vt:variant>
      <vt:variant>
        <vt:lpstr>Theme</vt:lpstr>
      </vt:variant>
      <vt:variant>
        <vt:i4>21</vt:i4>
      </vt:variant>
      <vt:variant>
        <vt:lpstr>Slide Titles</vt:lpstr>
      </vt:variant>
      <vt:variant>
        <vt:i4>22</vt:i4>
      </vt:variant>
    </vt:vector>
  </HeadingPairs>
  <TitlesOfParts>
    <vt:vector size="51" baseType="lpstr">
      <vt:lpstr>Arial</vt:lpstr>
      <vt:lpstr>Calibri</vt:lpstr>
      <vt:lpstr>Gill Sans</vt:lpstr>
      <vt:lpstr>Montserrat</vt:lpstr>
      <vt:lpstr>Times New Roman</vt:lpstr>
      <vt:lpstr>Verdana</vt:lpstr>
      <vt:lpstr>Wingdings 2</vt:lpstr>
      <vt:lpstr>ヒラギノ角ゴ ProN W3</vt:lpstr>
      <vt:lpstr>Office Theme</vt:lpstr>
      <vt:lpstr>Solstice</vt:lpstr>
      <vt:lpstr>1_Solstice</vt:lpstr>
      <vt:lpstr>3_Solstice</vt:lpstr>
      <vt:lpstr>5_Solstice</vt:lpstr>
      <vt:lpstr>6_Solstice</vt:lpstr>
      <vt:lpstr>7_Solstice</vt:lpstr>
      <vt:lpstr>8_Solstice</vt:lpstr>
      <vt:lpstr>9_Solstice</vt:lpstr>
      <vt:lpstr>10_Solstice</vt:lpstr>
      <vt:lpstr>11_Solstice</vt:lpstr>
      <vt:lpstr>12_Solstice</vt:lpstr>
      <vt:lpstr>13_Solstice</vt:lpstr>
      <vt:lpstr>14_Solstice</vt:lpstr>
      <vt:lpstr>15_Solstice</vt:lpstr>
      <vt:lpstr>16_Solstice</vt:lpstr>
      <vt:lpstr>17_Solstice</vt:lpstr>
      <vt:lpstr>18_Solstice</vt:lpstr>
      <vt:lpstr>19_Solstice</vt:lpstr>
      <vt:lpstr>20_Solstice</vt:lpstr>
      <vt:lpstr>21_Solstice</vt:lpstr>
      <vt:lpstr>Advancing practice in the care of people with dementia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 Trobe University</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MMWinbolt</dc:creator>
  <cp:lastModifiedBy>Microsoft Office User</cp:lastModifiedBy>
  <cp:revision>377</cp:revision>
  <cp:lastPrinted>2015-02-24T01:38:10Z</cp:lastPrinted>
  <dcterms:created xsi:type="dcterms:W3CDTF">2014-02-11T23:39:41Z</dcterms:created>
  <dcterms:modified xsi:type="dcterms:W3CDTF">2017-02-16T02:53:33Z</dcterms:modified>
</cp:coreProperties>
</file>